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8" r:id="rId3"/>
    <p:sldId id="260" r:id="rId4"/>
    <p:sldId id="259" r:id="rId5"/>
    <p:sldId id="265" r:id="rId6"/>
    <p:sldId id="266"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6" d="100"/>
          <a:sy n="36" d="100"/>
        </p:scale>
        <p:origin x="1844" y="5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364D9-1E06-43AD-82FB-5B461557B105}" type="datetimeFigureOut">
              <a:rPr lang="en-IN" smtClean="0"/>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1A5C0-C6F1-4228-9607-5462FB78E835}" type="slidenum">
              <a:rPr lang="en-IN" smtClean="0"/>
              <a:t>‹#›</a:t>
            </a:fld>
            <a:endParaRPr lang="en-IN"/>
          </a:p>
        </p:txBody>
      </p:sp>
    </p:spTree>
    <p:extLst>
      <p:ext uri="{BB962C8B-B14F-4D97-AF65-F5344CB8AC3E}">
        <p14:creationId xmlns:p14="http://schemas.microsoft.com/office/powerpoint/2010/main" val="167788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15DD-98CE-E003-FDAA-E597C13CB7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97E154-0C7F-8420-B88D-8507073722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61DE1C-4E8E-EFF9-FA43-DB449C4EC00B}"/>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14CB122D-BCA3-26C7-6F73-2AB253E0F9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8294F-36DA-6A0C-0080-B3163C9550F0}"/>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233968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8F27-CB0F-5606-7E21-ABC2903643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FF1C7-2654-4CFF-7BEA-53882C563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F95941-D0AE-163B-28CF-AABAD42410D8}"/>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B5C21B3C-9DAF-E5F1-0C95-D4AF5178EC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6B854F-8E76-8E3B-042E-40F474D63EB7}"/>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105138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30A02E-09CB-0476-302D-56F821680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AB6EBB-AABF-A22D-591B-8FF3B0C603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605FB4-1663-7FB8-2611-DBF4A732D02B}"/>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0A1D3747-721B-8495-D833-500DC03E2D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80DEEA-EBE0-1459-8066-B23021758424}"/>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3445945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2320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9111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22233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6804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062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66646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98935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6001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1FD2-75F4-3582-7338-F9B33BB40E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CF378A-64A2-E762-11CB-C88C4B6976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3572A-42CE-3A85-D274-0E18EFA3E19C}"/>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E951E8CC-7146-9064-2C89-B88F2BDB80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DFCD22-708C-4482-2058-81A960A6A473}"/>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2635115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09482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1C10-D115-CCDA-AB5C-D630B59FCB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49FAAB-E92B-A192-1627-00330EC78D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28D723-51FA-E84D-B1EF-E79FC6698A18}"/>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4EF9D51A-A1AD-012B-8F2B-6C5903DB56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EF16CA-1BE1-CC0F-C981-7E0B1C0264B6}"/>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49725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CFD0-015C-AB65-17A1-FBD4B54765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C6CE5D-D848-A915-5297-1C67184353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A7A996-846D-372A-6B80-2A26C90B0F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9D1435-346B-D769-41AA-5DD73A594826}"/>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6" name="Footer Placeholder 5">
            <a:extLst>
              <a:ext uri="{FF2B5EF4-FFF2-40B4-BE49-F238E27FC236}">
                <a16:creationId xmlns:a16="http://schemas.microsoft.com/office/drawing/2014/main" id="{2FB9E6E3-850C-FA43-C0F7-4CCDB146FD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7317AA-BAC8-2798-E946-342A0DE5FC31}"/>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225483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0B82-4A3F-5EE1-20AC-305B95EDF0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1F1E55-A1EF-F564-9C90-0BCF84568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344AF0-9B16-8E46-9687-C1DA3A82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777CD1-7336-A3E7-934B-A9D8856D4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32032A-46D3-B707-CE17-8770D63980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BB1CBC-657E-1DCF-AB53-28BF2AF85EA8}"/>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8" name="Footer Placeholder 7">
            <a:extLst>
              <a:ext uri="{FF2B5EF4-FFF2-40B4-BE49-F238E27FC236}">
                <a16:creationId xmlns:a16="http://schemas.microsoft.com/office/drawing/2014/main" id="{0C16EF8B-2643-E175-D0C7-723DE7BB8F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D115B4-9379-22C4-CE6F-6C18BD0699B1}"/>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39216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23B7D-986E-162A-F539-114016CAA8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8387D9-59AE-A6E7-824A-4DFC48791B76}"/>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4" name="Footer Placeholder 3">
            <a:extLst>
              <a:ext uri="{FF2B5EF4-FFF2-40B4-BE49-F238E27FC236}">
                <a16:creationId xmlns:a16="http://schemas.microsoft.com/office/drawing/2014/main" id="{A4CEB866-784D-9E08-73E9-DF39E14E439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7DBF96-4BFA-75B4-EB2D-CC3AD0620CAA}"/>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360968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94258-1B48-35B3-BE9D-C207D5B8E84C}"/>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3" name="Footer Placeholder 2">
            <a:extLst>
              <a:ext uri="{FF2B5EF4-FFF2-40B4-BE49-F238E27FC236}">
                <a16:creationId xmlns:a16="http://schemas.microsoft.com/office/drawing/2014/main" id="{3E50021B-911F-3AE7-0136-90C7B68F92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1AE22A-DE64-F2E8-3805-ADBF01766E0D}"/>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2040988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7E61-B71F-082A-2930-D7A0AE821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533FC20-7018-5A50-34DF-3090F532C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D4FA146-0844-D2B3-E7DF-D194E8972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E1DAC-91E0-546F-9003-BE9DEF2A8E56}"/>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6" name="Footer Placeholder 5">
            <a:extLst>
              <a:ext uri="{FF2B5EF4-FFF2-40B4-BE49-F238E27FC236}">
                <a16:creationId xmlns:a16="http://schemas.microsoft.com/office/drawing/2014/main" id="{F86B1CFC-3FFE-56EA-351D-3E7088CF03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935543-664A-B487-DDB0-B5C680DF2321}"/>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223538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256A-238F-BBDA-8C1C-EFDCEFDFDC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008520-AA59-D8E5-CB6A-F6478B664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D85B55-AE10-31F2-99FB-2947B89A1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F6A9C-4E59-2608-7DBC-A044805C6BFB}"/>
              </a:ext>
            </a:extLst>
          </p:cNvPr>
          <p:cNvSpPr>
            <a:spLocks noGrp="1"/>
          </p:cNvSpPr>
          <p:nvPr>
            <p:ph type="dt" sz="half" idx="10"/>
          </p:nvPr>
        </p:nvSpPr>
        <p:spPr/>
        <p:txBody>
          <a:bodyPr/>
          <a:lstStyle/>
          <a:p>
            <a:fld id="{BC430870-F479-4CDA-85A0-BA7D3896D468}" type="datetimeFigureOut">
              <a:rPr lang="en-IN" smtClean="0"/>
              <a:t>25-05-2025</a:t>
            </a:fld>
            <a:endParaRPr lang="en-IN"/>
          </a:p>
        </p:txBody>
      </p:sp>
      <p:sp>
        <p:nvSpPr>
          <p:cNvPr id="6" name="Footer Placeholder 5">
            <a:extLst>
              <a:ext uri="{FF2B5EF4-FFF2-40B4-BE49-F238E27FC236}">
                <a16:creationId xmlns:a16="http://schemas.microsoft.com/office/drawing/2014/main" id="{6E37DFF6-B5C8-CA85-4801-ED3D4FB9D2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CBDB12-BAD1-1A28-DFD9-4C5CD7ACF52C}"/>
              </a:ext>
            </a:extLst>
          </p:cNvPr>
          <p:cNvSpPr>
            <a:spLocks noGrp="1"/>
          </p:cNvSpPr>
          <p:nvPr>
            <p:ph type="sldNum" sz="quarter" idx="12"/>
          </p:nvPr>
        </p:nvSpPr>
        <p:spPr/>
        <p:txBody>
          <a:bodyPr/>
          <a:lstStyle/>
          <a:p>
            <a:fld id="{765F5C49-A3F6-435D-BA43-A677831A0E48}" type="slidenum">
              <a:rPr lang="en-IN" smtClean="0"/>
              <a:t>‹#›</a:t>
            </a:fld>
            <a:endParaRPr lang="en-IN"/>
          </a:p>
        </p:txBody>
      </p:sp>
    </p:spTree>
    <p:extLst>
      <p:ext uri="{BB962C8B-B14F-4D97-AF65-F5344CB8AC3E}">
        <p14:creationId xmlns:p14="http://schemas.microsoft.com/office/powerpoint/2010/main" val="152900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9D7E94-AB36-C2F6-2F16-A8E83A329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CB0B14-C068-96DA-A8B7-E7D5D9B972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A1B66-0823-719F-2813-40A41270FE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430870-F479-4CDA-85A0-BA7D3896D468}" type="datetimeFigureOut">
              <a:rPr lang="en-IN" smtClean="0"/>
              <a:t>25-05-2025</a:t>
            </a:fld>
            <a:endParaRPr lang="en-IN"/>
          </a:p>
        </p:txBody>
      </p:sp>
      <p:sp>
        <p:nvSpPr>
          <p:cNvPr id="5" name="Footer Placeholder 4">
            <a:extLst>
              <a:ext uri="{FF2B5EF4-FFF2-40B4-BE49-F238E27FC236}">
                <a16:creationId xmlns:a16="http://schemas.microsoft.com/office/drawing/2014/main" id="{4846A5E0-F317-B086-D1B0-40A90B097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2844075-BBEE-948F-DAA4-4DC3A8E206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5F5C49-A3F6-435D-BA43-A677831A0E48}" type="slidenum">
              <a:rPr lang="en-IN" smtClean="0"/>
              <a:t>‹#›</a:t>
            </a:fld>
            <a:endParaRPr lang="en-IN"/>
          </a:p>
        </p:txBody>
      </p:sp>
    </p:spTree>
    <p:extLst>
      <p:ext uri="{BB962C8B-B14F-4D97-AF65-F5344CB8AC3E}">
        <p14:creationId xmlns:p14="http://schemas.microsoft.com/office/powerpoint/2010/main" val="3853569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61492" y="728326"/>
            <a:ext cx="9970649" cy="691653"/>
          </a:xfrm>
          <a:prstGeom prst="rect">
            <a:avLst/>
          </a:prstGeom>
          <a:noFill/>
          <a:ln/>
        </p:spPr>
        <p:txBody>
          <a:bodyPr wrap="square" lIns="0" tIns="0" rIns="0" bIns="0" rtlCol="0" anchor="t"/>
          <a:lstStyle/>
          <a:p>
            <a:pPr>
              <a:lnSpc>
                <a:spcPts val="6416"/>
              </a:lnSpc>
            </a:pPr>
            <a:r>
              <a:rPr lang="en-US" sz="5400" b="1" dirty="0"/>
              <a:t>Placement Module</a:t>
            </a:r>
          </a:p>
        </p:txBody>
      </p:sp>
      <p:sp>
        <p:nvSpPr>
          <p:cNvPr id="4" name="Text 1"/>
          <p:cNvSpPr/>
          <p:nvPr/>
        </p:nvSpPr>
        <p:spPr>
          <a:xfrm>
            <a:off x="493160" y="1906417"/>
            <a:ext cx="6862225" cy="2583939"/>
          </a:xfrm>
          <a:prstGeom prst="rect">
            <a:avLst/>
          </a:prstGeom>
          <a:noFill/>
          <a:ln/>
        </p:spPr>
        <p:txBody>
          <a:bodyPr wrap="square" lIns="0" tIns="0" rIns="0" bIns="0" rtlCol="0" anchor="t"/>
          <a:lstStyle/>
          <a:p>
            <a:r>
              <a:rPr lang="en-US" dirty="0"/>
              <a:t>The impact of placement opportunities varies based on access, skill alignment, and institutional support. With increasing competition and limited industry engagement, students and institutions face heightened challenges in securing placements, directly affecting career outcomes and long-term employability. Addressing gaps in placement success, especially in underrepresented or resource-limited institutions, requires efficient placement strategies—achievable only through accessible and well-managed placement data.</a:t>
            </a:r>
          </a:p>
        </p:txBody>
      </p:sp>
      <p:sp>
        <p:nvSpPr>
          <p:cNvPr id="5" name="Shape 2"/>
          <p:cNvSpPr/>
          <p:nvPr/>
        </p:nvSpPr>
        <p:spPr>
          <a:xfrm>
            <a:off x="661492" y="4794548"/>
            <a:ext cx="302419" cy="302419"/>
          </a:xfrm>
          <a:prstGeom prst="roundRect">
            <a:avLst>
              <a:gd name="adj" fmla="val 25194296"/>
            </a:avLst>
          </a:prstGeom>
          <a:noFill/>
          <a:ln w="7620">
            <a:solidFill>
              <a:srgbClr val="FFFFFF"/>
            </a:solidFill>
            <a:prstDash val="solid"/>
          </a:ln>
        </p:spPr>
        <p:txBody>
          <a:bodyPr/>
          <a:lstStyle/>
          <a:p>
            <a:endParaRPr lang="en-IN" sz="1500"/>
          </a:p>
        </p:txBody>
      </p:sp>
      <p:sp>
        <p:nvSpPr>
          <p:cNvPr id="7" name="Text 3"/>
          <p:cNvSpPr/>
          <p:nvPr/>
        </p:nvSpPr>
        <p:spPr>
          <a:xfrm>
            <a:off x="1058367" y="4780459"/>
            <a:ext cx="2330748" cy="330696"/>
          </a:xfrm>
          <a:prstGeom prst="rect">
            <a:avLst/>
          </a:prstGeom>
          <a:noFill/>
          <a:ln/>
        </p:spPr>
        <p:txBody>
          <a:bodyPr wrap="none" lIns="0" tIns="0" rIns="0" bIns="0" rtlCol="0" anchor="t"/>
          <a:lstStyle/>
          <a:p>
            <a:pPr>
              <a:lnSpc>
                <a:spcPts val="2583"/>
              </a:lnSpc>
            </a:pPr>
            <a:r>
              <a:rPr lang="en-US" sz="1833" b="1" dirty="0">
                <a:solidFill>
                  <a:srgbClr val="39393C"/>
                </a:solidFill>
                <a:ea typeface="Open Sans Bold" pitchFamily="34" charset="-122"/>
                <a:cs typeface="Open Sans Bold" pitchFamily="34" charset="-120"/>
              </a:rPr>
              <a:t>Submitted by: </a:t>
            </a:r>
          </a:p>
          <a:p>
            <a:pPr>
              <a:lnSpc>
                <a:spcPts val="2583"/>
              </a:lnSpc>
            </a:pPr>
            <a:r>
              <a:rPr lang="en-US" sz="1833" dirty="0">
                <a:solidFill>
                  <a:srgbClr val="39393C"/>
                </a:solidFill>
                <a:ea typeface="Calibri" panose="020F0502020204030204" pitchFamily="34" charset="0"/>
                <a:cs typeface="Calibri" panose="020F0502020204030204" pitchFamily="34" charset="0"/>
              </a:rPr>
              <a:t>1.Ujjwal Soni (2100290120179)</a:t>
            </a:r>
          </a:p>
          <a:p>
            <a:pPr>
              <a:lnSpc>
                <a:spcPts val="2583"/>
              </a:lnSpc>
            </a:pPr>
            <a:r>
              <a:rPr lang="en-US" sz="1833" dirty="0">
                <a:solidFill>
                  <a:srgbClr val="39393C"/>
                </a:solidFill>
                <a:ea typeface="Calibri" panose="020F0502020204030204" pitchFamily="34" charset="0"/>
                <a:cs typeface="Calibri" panose="020F0502020204030204" pitchFamily="34" charset="0"/>
              </a:rPr>
              <a:t>2.Akash Pandey (2200290129003)</a:t>
            </a:r>
          </a:p>
          <a:p>
            <a:pPr>
              <a:lnSpc>
                <a:spcPts val="2583"/>
              </a:lnSpc>
            </a:pPr>
            <a:r>
              <a:rPr lang="en-US" sz="1833" dirty="0">
                <a:solidFill>
                  <a:srgbClr val="39393C"/>
                </a:solidFill>
                <a:ea typeface="Calibri" panose="020F0502020204030204" pitchFamily="34" charset="0"/>
                <a:cs typeface="Calibri" panose="020F0502020204030204" pitchFamily="34" charset="0"/>
              </a:rPr>
              <a:t>3.Aditya Narayan Yadav (2200290129002)</a:t>
            </a:r>
          </a:p>
          <a:p>
            <a:pPr>
              <a:lnSpc>
                <a:spcPts val="2583"/>
              </a:lnSpc>
            </a:pPr>
            <a:r>
              <a:rPr lang="en-US" sz="1833" dirty="0">
                <a:solidFill>
                  <a:srgbClr val="39393C"/>
                </a:solidFill>
                <a:ea typeface="Calibri" panose="020F0502020204030204" pitchFamily="34" charset="0"/>
                <a:cs typeface="Calibri" panose="020F0502020204030204" pitchFamily="34" charset="0"/>
              </a:rPr>
              <a:t>4.Praveen Kumar Yadav (2200290129014)</a:t>
            </a:r>
            <a:endParaRPr lang="en-US" sz="1833" dirty="0"/>
          </a:p>
        </p:txBody>
      </p:sp>
      <p:pic>
        <p:nvPicPr>
          <p:cNvPr id="2" name="Picture 1">
            <a:extLst>
              <a:ext uri="{FF2B5EF4-FFF2-40B4-BE49-F238E27FC236}">
                <a16:creationId xmlns:a16="http://schemas.microsoft.com/office/drawing/2014/main" id="{8CA4D3AE-2C1E-DDDD-914C-9F392F19B13E}"/>
              </a:ext>
            </a:extLst>
          </p:cNvPr>
          <p:cNvPicPr>
            <a:picLocks noChangeAspect="1"/>
          </p:cNvPicPr>
          <p:nvPr/>
        </p:nvPicPr>
        <p:blipFill>
          <a:blip r:embed="rId3"/>
          <a:stretch>
            <a:fillRect/>
          </a:stretch>
        </p:blipFill>
        <p:spPr>
          <a:xfrm>
            <a:off x="7150813" y="2096508"/>
            <a:ext cx="4942872" cy="33604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663006"/>
            <a:ext cx="4725492" cy="590649"/>
          </a:xfrm>
          <a:prstGeom prst="rect">
            <a:avLst/>
          </a:prstGeom>
          <a:noFill/>
          <a:ln/>
        </p:spPr>
        <p:txBody>
          <a:bodyPr wrap="none" lIns="0" tIns="0" rIns="0" bIns="0" rtlCol="0" anchor="t"/>
          <a:lstStyle/>
          <a:p>
            <a:pPr>
              <a:lnSpc>
                <a:spcPts val="4625"/>
              </a:lnSpc>
            </a:pPr>
            <a:r>
              <a:rPr lang="en-US" sz="3708" b="1" dirty="0">
                <a:solidFill>
                  <a:srgbClr val="101014"/>
                </a:solidFill>
                <a:latin typeface="Playfair Display Bold" pitchFamily="34" charset="0"/>
                <a:ea typeface="Playfair Display Bold" pitchFamily="34" charset="-122"/>
                <a:cs typeface="Playfair Display Bold" pitchFamily="34" charset="-120"/>
              </a:rPr>
              <a:t>Project Abstract</a:t>
            </a:r>
            <a:endParaRPr lang="en-US" sz="3708" dirty="0"/>
          </a:p>
        </p:txBody>
      </p:sp>
      <p:sp>
        <p:nvSpPr>
          <p:cNvPr id="3" name="Text 1"/>
          <p:cNvSpPr/>
          <p:nvPr/>
        </p:nvSpPr>
        <p:spPr>
          <a:xfrm>
            <a:off x="661492" y="2726134"/>
            <a:ext cx="2362696" cy="295275"/>
          </a:xfrm>
          <a:prstGeom prst="rect">
            <a:avLst/>
          </a:prstGeom>
          <a:noFill/>
          <a:ln/>
        </p:spPr>
        <p:txBody>
          <a:bodyPr wrap="none" lIns="0" tIns="0" rIns="0" bIns="0" rtlCol="0" anchor="t"/>
          <a:lstStyle/>
          <a:p>
            <a:pPr>
              <a:lnSpc>
                <a:spcPts val="2292"/>
              </a:lnSpc>
            </a:pPr>
            <a:r>
              <a:rPr lang="en-US" sz="1833" b="1" dirty="0">
                <a:solidFill>
                  <a:srgbClr val="101014"/>
                </a:solidFill>
                <a:latin typeface="Playfair Display Bold" pitchFamily="34" charset="0"/>
                <a:ea typeface="Playfair Display Bold" pitchFamily="34" charset="-122"/>
                <a:cs typeface="Playfair Display Bold" pitchFamily="34" charset="-120"/>
              </a:rPr>
              <a:t>Overview</a:t>
            </a:r>
            <a:endParaRPr lang="en-US" sz="1833" dirty="0"/>
          </a:p>
        </p:txBody>
      </p:sp>
      <p:sp>
        <p:nvSpPr>
          <p:cNvPr id="4" name="Text 2"/>
          <p:cNvSpPr/>
          <p:nvPr/>
        </p:nvSpPr>
        <p:spPr>
          <a:xfrm>
            <a:off x="661492" y="3210421"/>
            <a:ext cx="3408485" cy="2526991"/>
          </a:xfrm>
          <a:prstGeom prst="rect">
            <a:avLst/>
          </a:prstGeom>
          <a:noFill/>
          <a:ln/>
        </p:spPr>
        <p:txBody>
          <a:bodyPr wrap="square" lIns="0" tIns="0" rIns="0" bIns="0" rtlCol="0" anchor="t"/>
          <a:lstStyle/>
          <a:p>
            <a:pPr>
              <a:lnSpc>
                <a:spcPts val="2375"/>
              </a:lnSpc>
            </a:pPr>
            <a:r>
              <a:rPr lang="en-US" sz="1600" dirty="0"/>
              <a:t>The placement management system automates student record handling, tracks placement events, facilitates feedback sharing on interviews, and provides recent interview questions to improve student preparation, ensuring efficient and organized placement processes.</a:t>
            </a:r>
          </a:p>
        </p:txBody>
      </p:sp>
      <p:sp>
        <p:nvSpPr>
          <p:cNvPr id="5" name="Text 3"/>
          <p:cNvSpPr/>
          <p:nvPr/>
        </p:nvSpPr>
        <p:spPr>
          <a:xfrm>
            <a:off x="4444107" y="2726134"/>
            <a:ext cx="2362696" cy="295275"/>
          </a:xfrm>
          <a:prstGeom prst="rect">
            <a:avLst/>
          </a:prstGeom>
          <a:noFill/>
          <a:ln/>
        </p:spPr>
        <p:txBody>
          <a:bodyPr wrap="none" lIns="0" tIns="0" rIns="0" bIns="0" rtlCol="0" anchor="t"/>
          <a:lstStyle/>
          <a:p>
            <a:pPr>
              <a:lnSpc>
                <a:spcPts val="2292"/>
              </a:lnSpc>
            </a:pPr>
            <a:r>
              <a:rPr lang="en-US" sz="1833" b="1" dirty="0">
                <a:solidFill>
                  <a:srgbClr val="101014"/>
                </a:solidFill>
                <a:latin typeface="Playfair Display Bold" pitchFamily="34" charset="0"/>
                <a:ea typeface="Playfair Display Bold" pitchFamily="34" charset="-122"/>
                <a:cs typeface="Playfair Display Bold" pitchFamily="34" charset="-120"/>
              </a:rPr>
              <a:t>Key Objectives</a:t>
            </a:r>
            <a:endParaRPr lang="en-US" sz="1833" dirty="0"/>
          </a:p>
        </p:txBody>
      </p:sp>
      <p:sp>
        <p:nvSpPr>
          <p:cNvPr id="6" name="Text 4"/>
          <p:cNvSpPr/>
          <p:nvPr/>
        </p:nvSpPr>
        <p:spPr>
          <a:xfrm>
            <a:off x="4444107" y="3210420"/>
            <a:ext cx="3315097" cy="2526991"/>
          </a:xfrm>
          <a:prstGeom prst="rect">
            <a:avLst/>
          </a:prstGeom>
          <a:noFill/>
          <a:ln/>
        </p:spPr>
        <p:txBody>
          <a:bodyPr wrap="square" lIns="0" tIns="0" rIns="0" bIns="0" rtlCol="0" anchor="t"/>
          <a:lstStyle/>
          <a:p>
            <a:pPr>
              <a:lnSpc>
                <a:spcPts val="2375"/>
              </a:lnSpc>
            </a:pPr>
            <a:r>
              <a:rPr lang="en-US" sz="1600" dirty="0">
                <a:solidFill>
                  <a:srgbClr val="39393C"/>
                </a:solidFill>
                <a:ea typeface="Calibri" panose="020F0502020204030204" pitchFamily="34" charset="0"/>
                <a:cs typeface="Calibri" panose="020F0502020204030204" pitchFamily="34" charset="0"/>
              </a:rPr>
              <a:t>1. Reduce manual work by managing student records and placement details.</a:t>
            </a:r>
          </a:p>
          <a:p>
            <a:pPr>
              <a:lnSpc>
                <a:spcPts val="2375"/>
              </a:lnSpc>
            </a:pPr>
            <a:r>
              <a:rPr lang="en-US" sz="1600" dirty="0">
                <a:solidFill>
                  <a:srgbClr val="39393C"/>
                </a:solidFill>
                <a:ea typeface="Calibri" panose="020F0502020204030204" pitchFamily="34" charset="0"/>
                <a:cs typeface="Calibri" panose="020F0502020204030204" pitchFamily="34" charset="0"/>
              </a:rPr>
              <a:t>2. Track placement training and events within and outside the college.</a:t>
            </a:r>
          </a:p>
          <a:p>
            <a:pPr>
              <a:lnSpc>
                <a:spcPts val="2375"/>
              </a:lnSpc>
            </a:pPr>
            <a:r>
              <a:rPr lang="en-US" sz="1600" dirty="0">
                <a:solidFill>
                  <a:srgbClr val="39393C"/>
                </a:solidFill>
                <a:ea typeface="Calibri" panose="020F0502020204030204" pitchFamily="34" charset="0"/>
                <a:cs typeface="Calibri" panose="020F0502020204030204" pitchFamily="34" charset="0"/>
              </a:rPr>
              <a:t>3. Enable feedback sharing on interviews to assist future applicants.</a:t>
            </a:r>
          </a:p>
          <a:p>
            <a:pPr>
              <a:lnSpc>
                <a:spcPts val="2375"/>
              </a:lnSpc>
            </a:pPr>
            <a:r>
              <a:rPr lang="en-US" sz="1600" dirty="0">
                <a:solidFill>
                  <a:srgbClr val="39393C"/>
                </a:solidFill>
                <a:ea typeface="Calibri" panose="020F0502020204030204" pitchFamily="34" charset="0"/>
                <a:cs typeface="Calibri" panose="020F0502020204030204" pitchFamily="34" charset="0"/>
              </a:rPr>
              <a:t>4. Provide latest interview questions to improve student preparation.</a:t>
            </a:r>
            <a:endParaRPr lang="en-US" sz="1600" dirty="0">
              <a:ea typeface="Calibri" panose="020F0502020204030204" pitchFamily="34" charset="0"/>
              <a:cs typeface="Calibri" panose="020F0502020204030204" pitchFamily="34" charset="0"/>
            </a:endParaRPr>
          </a:p>
        </p:txBody>
      </p:sp>
      <p:sp>
        <p:nvSpPr>
          <p:cNvPr id="7" name="Text 5"/>
          <p:cNvSpPr/>
          <p:nvPr/>
        </p:nvSpPr>
        <p:spPr>
          <a:xfrm>
            <a:off x="8226723" y="2726134"/>
            <a:ext cx="2362696" cy="295275"/>
          </a:xfrm>
          <a:prstGeom prst="rect">
            <a:avLst/>
          </a:prstGeom>
          <a:noFill/>
          <a:ln/>
        </p:spPr>
        <p:txBody>
          <a:bodyPr wrap="none" lIns="0" tIns="0" rIns="0" bIns="0" rtlCol="0" anchor="t"/>
          <a:lstStyle/>
          <a:p>
            <a:pPr>
              <a:lnSpc>
                <a:spcPts val="2292"/>
              </a:lnSpc>
            </a:pPr>
            <a:r>
              <a:rPr lang="en-US" sz="1833" b="1" dirty="0">
                <a:solidFill>
                  <a:srgbClr val="101014"/>
                </a:solidFill>
                <a:latin typeface="Playfair Display Bold" pitchFamily="34" charset="0"/>
                <a:ea typeface="Playfair Display Bold" pitchFamily="34" charset="-122"/>
                <a:cs typeface="Playfair Display Bold" pitchFamily="34" charset="-120"/>
              </a:rPr>
              <a:t>Approach</a:t>
            </a:r>
            <a:endParaRPr lang="en-US" sz="1833" dirty="0"/>
          </a:p>
        </p:txBody>
      </p:sp>
      <p:sp>
        <p:nvSpPr>
          <p:cNvPr id="8" name="Text 6"/>
          <p:cNvSpPr/>
          <p:nvPr/>
        </p:nvSpPr>
        <p:spPr>
          <a:xfrm>
            <a:off x="8133334" y="3210421"/>
            <a:ext cx="3397175" cy="2950888"/>
          </a:xfrm>
          <a:prstGeom prst="rect">
            <a:avLst/>
          </a:prstGeom>
          <a:noFill/>
          <a:ln/>
        </p:spPr>
        <p:txBody>
          <a:bodyPr wrap="square" lIns="0" tIns="0" rIns="0" bIns="0" rtlCol="0" anchor="t"/>
          <a:lstStyle/>
          <a:p>
            <a:pPr marL="285750" indent="-285750">
              <a:lnSpc>
                <a:spcPts val="2375"/>
              </a:lnSpc>
              <a:buFont typeface="Arial" panose="020B0604020202020204" pitchFamily="34" charset="0"/>
              <a:buChar char="•"/>
            </a:pPr>
            <a:r>
              <a:rPr lang="en-US" sz="1600" dirty="0"/>
              <a:t>Centralized database to manage student records and placement details.</a:t>
            </a:r>
          </a:p>
          <a:p>
            <a:pPr marL="285750" indent="-285750">
              <a:lnSpc>
                <a:spcPts val="2375"/>
              </a:lnSpc>
              <a:buFont typeface="Arial" panose="020B0604020202020204" pitchFamily="34" charset="0"/>
              <a:buChar char="•"/>
            </a:pPr>
            <a:r>
              <a:rPr lang="en-US" sz="1600" dirty="0"/>
              <a:t>Online forms for automated student data collection and updates.</a:t>
            </a:r>
          </a:p>
          <a:p>
            <a:pPr marL="285750" indent="-285750">
              <a:lnSpc>
                <a:spcPts val="2375"/>
              </a:lnSpc>
              <a:buFont typeface="Arial" panose="020B0604020202020204" pitchFamily="34" charset="0"/>
              <a:buChar char="•"/>
            </a:pPr>
            <a:r>
              <a:rPr lang="en-US" sz="1600" dirty="0"/>
              <a:t>Feedback module for sharing interview experiences with future applicants.</a:t>
            </a:r>
          </a:p>
          <a:p>
            <a:pPr>
              <a:lnSpc>
                <a:spcPts val="2375"/>
              </a:lnSpc>
            </a:pPr>
            <a:endParaRPr lang="en-US" sz="14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111970"/>
          </a:xfrm>
          <a:prstGeom prst="rect">
            <a:avLst/>
          </a:prstGeom>
        </p:spPr>
      </p:pic>
      <p:sp>
        <p:nvSpPr>
          <p:cNvPr id="3" name="Text 0"/>
          <p:cNvSpPr/>
          <p:nvPr/>
        </p:nvSpPr>
        <p:spPr>
          <a:xfrm>
            <a:off x="591345" y="2616002"/>
            <a:ext cx="5541169" cy="527943"/>
          </a:xfrm>
          <a:prstGeom prst="rect">
            <a:avLst/>
          </a:prstGeom>
          <a:noFill/>
          <a:ln/>
        </p:spPr>
        <p:txBody>
          <a:bodyPr wrap="none" lIns="0" tIns="0" rIns="0" bIns="0" rtlCol="0" anchor="t"/>
          <a:lstStyle/>
          <a:p>
            <a:pPr>
              <a:lnSpc>
                <a:spcPts val="4125"/>
              </a:lnSpc>
            </a:pPr>
            <a:r>
              <a:rPr lang="en-US" sz="3292" b="1" dirty="0">
                <a:solidFill>
                  <a:srgbClr val="101014"/>
                </a:solidFill>
                <a:latin typeface="Playfair Display Bold" pitchFamily="34" charset="0"/>
                <a:ea typeface="Playfair Display Bold" pitchFamily="34" charset="-122"/>
                <a:cs typeface="Playfair Display Bold" pitchFamily="34" charset="-120"/>
              </a:rPr>
              <a:t>Project Goals and Objectives</a:t>
            </a:r>
            <a:endParaRPr lang="en-US" sz="3292" dirty="0"/>
          </a:p>
        </p:txBody>
      </p:sp>
      <p:sp>
        <p:nvSpPr>
          <p:cNvPr id="4" name="Shape 1"/>
          <p:cNvSpPr/>
          <p:nvPr/>
        </p:nvSpPr>
        <p:spPr>
          <a:xfrm>
            <a:off x="6086475" y="3397350"/>
            <a:ext cx="19050" cy="2956619"/>
          </a:xfrm>
          <a:prstGeom prst="roundRect">
            <a:avLst>
              <a:gd name="adj" fmla="val 133041"/>
            </a:avLst>
          </a:prstGeom>
          <a:solidFill>
            <a:srgbClr val="C6C6D2"/>
          </a:solidFill>
          <a:ln/>
        </p:spPr>
        <p:txBody>
          <a:bodyPr/>
          <a:lstStyle/>
          <a:p>
            <a:endParaRPr lang="en-IN" sz="1500"/>
          </a:p>
        </p:txBody>
      </p:sp>
      <p:sp>
        <p:nvSpPr>
          <p:cNvPr id="5" name="Shape 2"/>
          <p:cNvSpPr/>
          <p:nvPr/>
        </p:nvSpPr>
        <p:spPr>
          <a:xfrm>
            <a:off x="5333653" y="3767832"/>
            <a:ext cx="591344" cy="19050"/>
          </a:xfrm>
          <a:prstGeom prst="roundRect">
            <a:avLst>
              <a:gd name="adj" fmla="val 133041"/>
            </a:avLst>
          </a:prstGeom>
          <a:solidFill>
            <a:srgbClr val="C6C6D2"/>
          </a:solidFill>
          <a:ln/>
        </p:spPr>
        <p:txBody>
          <a:bodyPr/>
          <a:lstStyle/>
          <a:p>
            <a:endParaRPr lang="en-IN" sz="1500"/>
          </a:p>
        </p:txBody>
      </p:sp>
      <p:sp>
        <p:nvSpPr>
          <p:cNvPr id="6" name="Shape 3"/>
          <p:cNvSpPr/>
          <p:nvPr/>
        </p:nvSpPr>
        <p:spPr>
          <a:xfrm>
            <a:off x="5905947" y="3587353"/>
            <a:ext cx="380107" cy="380107"/>
          </a:xfrm>
          <a:prstGeom prst="roundRect">
            <a:avLst>
              <a:gd name="adj" fmla="val 6668"/>
            </a:avLst>
          </a:prstGeom>
          <a:solidFill>
            <a:srgbClr val="E0E0EC"/>
          </a:solidFill>
          <a:ln/>
        </p:spPr>
        <p:txBody>
          <a:bodyPr/>
          <a:lstStyle/>
          <a:p>
            <a:endParaRPr lang="en-IN" sz="1500"/>
          </a:p>
        </p:txBody>
      </p:sp>
      <p:sp>
        <p:nvSpPr>
          <p:cNvPr id="7" name="Text 4"/>
          <p:cNvSpPr/>
          <p:nvPr/>
        </p:nvSpPr>
        <p:spPr>
          <a:xfrm>
            <a:off x="6047433" y="3650655"/>
            <a:ext cx="97135" cy="253405"/>
          </a:xfrm>
          <a:prstGeom prst="rect">
            <a:avLst/>
          </a:prstGeom>
          <a:noFill/>
          <a:ln/>
        </p:spPr>
        <p:txBody>
          <a:bodyPr wrap="none" lIns="0" tIns="0" rIns="0" bIns="0" rtlCol="0" anchor="t"/>
          <a:lstStyle/>
          <a:p>
            <a:pPr algn="ctr">
              <a:lnSpc>
                <a:spcPts val="1958"/>
              </a:lnSpc>
            </a:pPr>
            <a:r>
              <a:rPr lang="en-US" sz="1958" b="1" dirty="0">
                <a:solidFill>
                  <a:srgbClr val="39393C"/>
                </a:solidFill>
                <a:latin typeface="Playfair Display Bold" pitchFamily="34" charset="0"/>
                <a:ea typeface="Playfair Display Bold" pitchFamily="34" charset="-122"/>
                <a:cs typeface="Playfair Display Bold" pitchFamily="34" charset="-120"/>
              </a:rPr>
              <a:t>1</a:t>
            </a:r>
            <a:endParaRPr lang="en-US" sz="1958" dirty="0"/>
          </a:p>
        </p:txBody>
      </p:sp>
      <p:sp>
        <p:nvSpPr>
          <p:cNvPr id="8" name="Text 5"/>
          <p:cNvSpPr/>
          <p:nvPr/>
        </p:nvSpPr>
        <p:spPr>
          <a:xfrm>
            <a:off x="3100512" y="3654823"/>
            <a:ext cx="2156470" cy="276721"/>
          </a:xfrm>
          <a:prstGeom prst="rect">
            <a:avLst/>
          </a:prstGeom>
          <a:noFill/>
          <a:ln/>
        </p:spPr>
        <p:txBody>
          <a:bodyPr wrap="none" lIns="0" tIns="0" rIns="0" bIns="0" rtlCol="0" anchor="t"/>
          <a:lstStyle/>
          <a:p>
            <a:pPr algn="r">
              <a:lnSpc>
                <a:spcPts val="2042"/>
              </a:lnSpc>
            </a:pPr>
            <a:r>
              <a:rPr lang="en-IN" sz="1600" b="1" dirty="0"/>
              <a:t>Streamline Placement Processes</a:t>
            </a:r>
            <a:endParaRPr lang="en-US" sz="1625" b="1" dirty="0"/>
          </a:p>
        </p:txBody>
      </p:sp>
      <p:sp>
        <p:nvSpPr>
          <p:cNvPr id="9" name="Text 6"/>
          <p:cNvSpPr/>
          <p:nvPr/>
        </p:nvSpPr>
        <p:spPr>
          <a:xfrm>
            <a:off x="591344" y="3931544"/>
            <a:ext cx="4575373" cy="540544"/>
          </a:xfrm>
          <a:prstGeom prst="rect">
            <a:avLst/>
          </a:prstGeom>
          <a:noFill/>
          <a:ln/>
        </p:spPr>
        <p:txBody>
          <a:bodyPr wrap="square" lIns="0" tIns="0" rIns="0" bIns="0" rtlCol="0" anchor="t"/>
          <a:lstStyle/>
          <a:p>
            <a:pPr algn="r">
              <a:lnSpc>
                <a:spcPts val="2125"/>
              </a:lnSpc>
            </a:pPr>
            <a:r>
              <a:rPr lang="en-US" sz="1292" dirty="0">
                <a:solidFill>
                  <a:srgbClr val="39393C"/>
                </a:solidFill>
                <a:latin typeface="Open Sans" pitchFamily="34" charset="0"/>
                <a:ea typeface="Open Sans" pitchFamily="34" charset="-122"/>
                <a:cs typeface="Open Sans" pitchFamily="34" charset="-120"/>
              </a:rPr>
              <a:t>.</a:t>
            </a:r>
            <a:endParaRPr lang="en-US" sz="1292" dirty="0"/>
          </a:p>
        </p:txBody>
      </p:sp>
      <p:sp>
        <p:nvSpPr>
          <p:cNvPr id="10" name="Shape 7"/>
          <p:cNvSpPr/>
          <p:nvPr/>
        </p:nvSpPr>
        <p:spPr>
          <a:xfrm>
            <a:off x="6267004" y="4612482"/>
            <a:ext cx="591344" cy="19050"/>
          </a:xfrm>
          <a:prstGeom prst="roundRect">
            <a:avLst>
              <a:gd name="adj" fmla="val 133041"/>
            </a:avLst>
          </a:prstGeom>
          <a:solidFill>
            <a:srgbClr val="C6C6D2"/>
          </a:solidFill>
          <a:ln/>
        </p:spPr>
        <p:txBody>
          <a:bodyPr/>
          <a:lstStyle/>
          <a:p>
            <a:endParaRPr lang="en-IN" sz="1500"/>
          </a:p>
        </p:txBody>
      </p:sp>
      <p:sp>
        <p:nvSpPr>
          <p:cNvPr id="11" name="Shape 8"/>
          <p:cNvSpPr/>
          <p:nvPr/>
        </p:nvSpPr>
        <p:spPr>
          <a:xfrm>
            <a:off x="5905947" y="4432002"/>
            <a:ext cx="380107" cy="380107"/>
          </a:xfrm>
          <a:prstGeom prst="roundRect">
            <a:avLst>
              <a:gd name="adj" fmla="val 6668"/>
            </a:avLst>
          </a:prstGeom>
          <a:solidFill>
            <a:srgbClr val="E0E0EC"/>
          </a:solidFill>
          <a:ln/>
        </p:spPr>
        <p:txBody>
          <a:bodyPr/>
          <a:lstStyle/>
          <a:p>
            <a:endParaRPr lang="en-IN" sz="1500"/>
          </a:p>
        </p:txBody>
      </p:sp>
      <p:sp>
        <p:nvSpPr>
          <p:cNvPr id="12" name="Text 9"/>
          <p:cNvSpPr/>
          <p:nvPr/>
        </p:nvSpPr>
        <p:spPr>
          <a:xfrm>
            <a:off x="6029672" y="4495304"/>
            <a:ext cx="132557" cy="253405"/>
          </a:xfrm>
          <a:prstGeom prst="rect">
            <a:avLst/>
          </a:prstGeom>
          <a:noFill/>
          <a:ln/>
        </p:spPr>
        <p:txBody>
          <a:bodyPr wrap="none" lIns="0" tIns="0" rIns="0" bIns="0" rtlCol="0" anchor="t"/>
          <a:lstStyle/>
          <a:p>
            <a:pPr algn="ctr">
              <a:lnSpc>
                <a:spcPts val="1958"/>
              </a:lnSpc>
            </a:pPr>
            <a:r>
              <a:rPr lang="en-US" sz="1958" b="1" dirty="0">
                <a:solidFill>
                  <a:srgbClr val="39393C"/>
                </a:solidFill>
                <a:latin typeface="Playfair Display Bold" pitchFamily="34" charset="0"/>
                <a:ea typeface="Playfair Display Bold" pitchFamily="34" charset="-122"/>
                <a:cs typeface="Playfair Display Bold" pitchFamily="34" charset="-120"/>
              </a:rPr>
              <a:t>2</a:t>
            </a:r>
            <a:endParaRPr lang="en-US" sz="1958" dirty="0"/>
          </a:p>
        </p:txBody>
      </p:sp>
      <p:sp>
        <p:nvSpPr>
          <p:cNvPr id="13" name="Text 10"/>
          <p:cNvSpPr/>
          <p:nvPr/>
        </p:nvSpPr>
        <p:spPr>
          <a:xfrm>
            <a:off x="6963122" y="4472088"/>
            <a:ext cx="2111970" cy="264021"/>
          </a:xfrm>
          <a:prstGeom prst="rect">
            <a:avLst/>
          </a:prstGeom>
          <a:noFill/>
          <a:ln/>
        </p:spPr>
        <p:txBody>
          <a:bodyPr wrap="none" lIns="0" tIns="0" rIns="0" bIns="0" rtlCol="0" anchor="t"/>
          <a:lstStyle/>
          <a:p>
            <a:pPr>
              <a:lnSpc>
                <a:spcPts val="2042"/>
              </a:lnSpc>
            </a:pPr>
            <a:r>
              <a:rPr lang="en-IN" sz="1600" b="1" dirty="0"/>
              <a:t>Enhance Student Preparation</a:t>
            </a:r>
            <a:endParaRPr lang="en-US" sz="1625" b="1" dirty="0"/>
          </a:p>
        </p:txBody>
      </p:sp>
      <p:sp>
        <p:nvSpPr>
          <p:cNvPr id="14" name="Text 11"/>
          <p:cNvSpPr/>
          <p:nvPr/>
        </p:nvSpPr>
        <p:spPr>
          <a:xfrm>
            <a:off x="7025283" y="4776193"/>
            <a:ext cx="4575373" cy="540544"/>
          </a:xfrm>
          <a:prstGeom prst="rect">
            <a:avLst/>
          </a:prstGeom>
          <a:noFill/>
          <a:ln/>
        </p:spPr>
        <p:txBody>
          <a:bodyPr wrap="square" lIns="0" tIns="0" rIns="0" bIns="0" rtlCol="0" anchor="t"/>
          <a:lstStyle/>
          <a:p>
            <a:pPr>
              <a:lnSpc>
                <a:spcPts val="2125"/>
              </a:lnSpc>
            </a:pPr>
            <a:endParaRPr lang="en-US" sz="1292" dirty="0"/>
          </a:p>
        </p:txBody>
      </p:sp>
      <p:sp>
        <p:nvSpPr>
          <p:cNvPr id="15" name="Shape 12"/>
          <p:cNvSpPr/>
          <p:nvPr/>
        </p:nvSpPr>
        <p:spPr>
          <a:xfrm>
            <a:off x="5333653" y="5372695"/>
            <a:ext cx="591344" cy="19050"/>
          </a:xfrm>
          <a:prstGeom prst="roundRect">
            <a:avLst>
              <a:gd name="adj" fmla="val 133041"/>
            </a:avLst>
          </a:prstGeom>
          <a:solidFill>
            <a:srgbClr val="C6C6D2"/>
          </a:solidFill>
          <a:ln/>
        </p:spPr>
        <p:txBody>
          <a:bodyPr/>
          <a:lstStyle/>
          <a:p>
            <a:endParaRPr lang="en-IN" sz="1500"/>
          </a:p>
        </p:txBody>
      </p:sp>
      <p:sp>
        <p:nvSpPr>
          <p:cNvPr id="16" name="Shape 13"/>
          <p:cNvSpPr/>
          <p:nvPr/>
        </p:nvSpPr>
        <p:spPr>
          <a:xfrm>
            <a:off x="5905947" y="5192217"/>
            <a:ext cx="380107" cy="380107"/>
          </a:xfrm>
          <a:prstGeom prst="roundRect">
            <a:avLst>
              <a:gd name="adj" fmla="val 6668"/>
            </a:avLst>
          </a:prstGeom>
          <a:solidFill>
            <a:srgbClr val="E0E0EC"/>
          </a:solidFill>
          <a:ln/>
        </p:spPr>
        <p:txBody>
          <a:bodyPr/>
          <a:lstStyle/>
          <a:p>
            <a:endParaRPr lang="en-IN" sz="1500"/>
          </a:p>
        </p:txBody>
      </p:sp>
      <p:sp>
        <p:nvSpPr>
          <p:cNvPr id="17" name="Text 14"/>
          <p:cNvSpPr/>
          <p:nvPr/>
        </p:nvSpPr>
        <p:spPr>
          <a:xfrm>
            <a:off x="6020842" y="5245993"/>
            <a:ext cx="123726" cy="253405"/>
          </a:xfrm>
          <a:prstGeom prst="rect">
            <a:avLst/>
          </a:prstGeom>
          <a:noFill/>
          <a:ln/>
        </p:spPr>
        <p:txBody>
          <a:bodyPr wrap="none" lIns="0" tIns="0" rIns="0" bIns="0" rtlCol="0" anchor="t"/>
          <a:lstStyle/>
          <a:p>
            <a:pPr algn="ctr">
              <a:lnSpc>
                <a:spcPts val="1958"/>
              </a:lnSpc>
            </a:pPr>
            <a:r>
              <a:rPr lang="en-US" sz="1958" b="1" dirty="0">
                <a:solidFill>
                  <a:srgbClr val="39393C"/>
                </a:solidFill>
                <a:latin typeface="Playfair Display Bold" pitchFamily="34" charset="0"/>
                <a:ea typeface="Playfair Display Bold" pitchFamily="34" charset="-122"/>
                <a:cs typeface="Playfair Display Bold" pitchFamily="34" charset="-120"/>
              </a:rPr>
              <a:t>3</a:t>
            </a:r>
            <a:endParaRPr lang="en-US" sz="1958" dirty="0"/>
          </a:p>
        </p:txBody>
      </p:sp>
      <p:sp>
        <p:nvSpPr>
          <p:cNvPr id="18" name="Text 15"/>
          <p:cNvSpPr/>
          <p:nvPr/>
        </p:nvSpPr>
        <p:spPr>
          <a:xfrm>
            <a:off x="1416051" y="5192217"/>
            <a:ext cx="3665984" cy="960933"/>
          </a:xfrm>
          <a:prstGeom prst="rect">
            <a:avLst/>
          </a:prstGeom>
          <a:noFill/>
          <a:ln/>
        </p:spPr>
        <p:txBody>
          <a:bodyPr wrap="none" lIns="0" tIns="0" rIns="0" bIns="0" rtlCol="0" anchor="t"/>
          <a:lstStyle/>
          <a:p>
            <a:pPr algn="r">
              <a:lnSpc>
                <a:spcPts val="2042"/>
              </a:lnSpc>
            </a:pPr>
            <a:r>
              <a:rPr lang="en-IN" sz="1600" b="1" dirty="0"/>
              <a:t>Ensure Data Accuracy</a:t>
            </a:r>
            <a:r>
              <a:rPr lang="en-IN" sz="1600" dirty="0"/>
              <a:t>: </a:t>
            </a:r>
            <a:endParaRPr lang="en-US" sz="1625" dirty="0"/>
          </a:p>
        </p:txBody>
      </p:sp>
      <p:sp>
        <p:nvSpPr>
          <p:cNvPr id="19" name="Text 16"/>
          <p:cNvSpPr/>
          <p:nvPr/>
        </p:nvSpPr>
        <p:spPr>
          <a:xfrm>
            <a:off x="591344" y="5536407"/>
            <a:ext cx="4575373" cy="540544"/>
          </a:xfrm>
          <a:prstGeom prst="rect">
            <a:avLst/>
          </a:prstGeom>
          <a:noFill/>
          <a:ln/>
        </p:spPr>
        <p:txBody>
          <a:bodyPr wrap="square" lIns="0" tIns="0" rIns="0" bIns="0" rtlCol="0" anchor="t"/>
          <a:lstStyle/>
          <a:p>
            <a:pPr algn="r">
              <a:lnSpc>
                <a:spcPts val="2125"/>
              </a:lnSpc>
            </a:pPr>
            <a:r>
              <a:rPr lang="en-US" sz="1292" dirty="0">
                <a:solidFill>
                  <a:srgbClr val="39393C"/>
                </a:solidFill>
                <a:latin typeface="Open Sans" pitchFamily="34" charset="0"/>
                <a:ea typeface="Open Sans" pitchFamily="34" charset="-122"/>
                <a:cs typeface="Open Sans" pitchFamily="34" charset="-120"/>
              </a:rPr>
              <a:t>.</a:t>
            </a:r>
            <a:endParaRPr lang="en-US" sz="129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4483" y="634207"/>
            <a:ext cx="6371034" cy="1672828"/>
          </a:xfrm>
          <a:prstGeom prst="rect">
            <a:avLst/>
          </a:prstGeom>
          <a:noFill/>
          <a:ln/>
        </p:spPr>
        <p:txBody>
          <a:bodyPr wrap="square" lIns="0" tIns="0" rIns="0" bIns="0" rtlCol="0" anchor="t"/>
          <a:lstStyle/>
          <a:p>
            <a:pPr>
              <a:lnSpc>
                <a:spcPts val="4375"/>
              </a:lnSpc>
            </a:pPr>
            <a:r>
              <a:rPr lang="en-US" sz="3500" b="1" dirty="0">
                <a:solidFill>
                  <a:srgbClr val="101014"/>
                </a:solidFill>
                <a:latin typeface="Playfair Display Bold" pitchFamily="34" charset="0"/>
                <a:ea typeface="Playfair Display Bold" pitchFamily="34" charset="-122"/>
                <a:cs typeface="Playfair Display Bold" pitchFamily="34" charset="-120"/>
              </a:rPr>
              <a:t>Alignment with UN Sustainable Development Goals (SDGs)</a:t>
            </a:r>
            <a:endParaRPr lang="en-US" sz="3500" dirty="0"/>
          </a:p>
        </p:txBody>
      </p:sp>
      <p:sp>
        <p:nvSpPr>
          <p:cNvPr id="16" name="TextBox 15">
            <a:extLst>
              <a:ext uri="{FF2B5EF4-FFF2-40B4-BE49-F238E27FC236}">
                <a16:creationId xmlns:a16="http://schemas.microsoft.com/office/drawing/2014/main" id="{299908AD-3010-7565-CB16-FC006DAF48EC}"/>
              </a:ext>
            </a:extLst>
          </p:cNvPr>
          <p:cNvSpPr txBox="1"/>
          <p:nvPr/>
        </p:nvSpPr>
        <p:spPr>
          <a:xfrm>
            <a:off x="936625" y="2838921"/>
            <a:ext cx="8509001" cy="2656818"/>
          </a:xfrm>
          <a:prstGeom prst="rect">
            <a:avLst/>
          </a:prstGeom>
          <a:noFill/>
        </p:spPr>
        <p:txBody>
          <a:bodyPr wrap="square" rtlCol="0">
            <a:spAutoFit/>
          </a:bodyPr>
          <a:lstStyle/>
          <a:p>
            <a:pPr marL="285739" indent="-285739">
              <a:buAutoNum type="arabicPeriod"/>
            </a:pPr>
            <a:r>
              <a:rPr lang="en-IN" sz="2667" b="1" dirty="0"/>
              <a:t>SDG 4: Quality Education</a:t>
            </a:r>
          </a:p>
          <a:p>
            <a:r>
              <a:rPr lang="en-US" sz="2333" u="sng" dirty="0"/>
              <a:t>Platform Role</a:t>
            </a:r>
            <a:r>
              <a:rPr lang="en-US" sz="2333" dirty="0"/>
              <a:t>:  To reinforce its value, the system offers students necessary accessories such as recent interview questions, skills-based preparation material, and previous candidate feedback. It also contributes to career advancement, skill acquisition and training, and learning throughout life making them ready to work to graduate.</a:t>
            </a:r>
            <a:endParaRPr lang="en-IN" sz="233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B60F80-3A52-3C46-3510-1AA136571DFB}"/>
              </a:ext>
            </a:extLst>
          </p:cNvPr>
          <p:cNvSpPr txBox="1"/>
          <p:nvPr/>
        </p:nvSpPr>
        <p:spPr>
          <a:xfrm>
            <a:off x="873125" y="762001"/>
            <a:ext cx="8656358" cy="2605393"/>
          </a:xfrm>
          <a:prstGeom prst="rect">
            <a:avLst/>
          </a:prstGeom>
          <a:noFill/>
        </p:spPr>
        <p:txBody>
          <a:bodyPr wrap="square" rtlCol="0">
            <a:spAutoFit/>
          </a:bodyPr>
          <a:lstStyle/>
          <a:p>
            <a:r>
              <a:rPr lang="en-IN" sz="2333" b="1" dirty="0"/>
              <a:t>2.  SDG 8: </a:t>
            </a:r>
            <a:r>
              <a:rPr lang="en-US" sz="2333" b="1" dirty="0"/>
              <a:t>Decent Work and Economic Growth</a:t>
            </a:r>
            <a:endParaRPr lang="en-IN" sz="2333" b="1" dirty="0"/>
          </a:p>
          <a:p>
            <a:r>
              <a:rPr lang="en-US" sz="2333" u="sng" dirty="0"/>
              <a:t>Platform Role</a:t>
            </a:r>
            <a:r>
              <a:rPr lang="en-US" sz="2333" dirty="0"/>
              <a:t>: The platform lowers youth employment , Improves economic growth and encourage fair and equal access to employment by matching student with variety of career opportunities. It guarantees effective job-matching procedures and promotes more seamless transitions from college to respective employment.</a:t>
            </a:r>
          </a:p>
        </p:txBody>
      </p:sp>
      <p:sp>
        <p:nvSpPr>
          <p:cNvPr id="3" name="TextBox 2">
            <a:extLst>
              <a:ext uri="{FF2B5EF4-FFF2-40B4-BE49-F238E27FC236}">
                <a16:creationId xmlns:a16="http://schemas.microsoft.com/office/drawing/2014/main" id="{3502D34E-2E4E-15C2-0C5C-AE00EE4CFF91}"/>
              </a:ext>
            </a:extLst>
          </p:cNvPr>
          <p:cNvSpPr txBox="1"/>
          <p:nvPr/>
        </p:nvSpPr>
        <p:spPr>
          <a:xfrm>
            <a:off x="873125" y="3429000"/>
            <a:ext cx="9832819" cy="2256708"/>
          </a:xfrm>
          <a:prstGeom prst="rect">
            <a:avLst/>
          </a:prstGeom>
          <a:noFill/>
        </p:spPr>
        <p:txBody>
          <a:bodyPr wrap="square" rtlCol="0">
            <a:spAutoFit/>
          </a:bodyPr>
          <a:lstStyle/>
          <a:p>
            <a:r>
              <a:rPr lang="en-IN" sz="2333" b="1" dirty="0"/>
              <a:t>3. SDG 10 :</a:t>
            </a:r>
            <a:r>
              <a:rPr lang="en-IN" sz="2400" b="1" dirty="0"/>
              <a:t>Reduced Inequalities </a:t>
            </a:r>
            <a:endParaRPr lang="en-IN" sz="2333" b="1" dirty="0"/>
          </a:p>
          <a:p>
            <a:r>
              <a:rPr lang="en-US" sz="2333" u="sng" dirty="0"/>
              <a:t>Platform Role</a:t>
            </a:r>
            <a:r>
              <a:rPr lang="en-US" sz="2333" dirty="0"/>
              <a:t>: They have high standards for opportunities to work for students as compared to students for the placement of resources, tools, and job opportunities students have equal rights irrespective of any class, caste or color. This has the effect of mitigating the disparity in the get of jobs and makes the placement of learners a fair place.</a:t>
            </a:r>
            <a:endParaRPr lang="en-IN" sz="1500" dirty="0"/>
          </a:p>
        </p:txBody>
      </p:sp>
    </p:spTree>
    <p:extLst>
      <p:ext uri="{BB962C8B-B14F-4D97-AF65-F5344CB8AC3E}">
        <p14:creationId xmlns:p14="http://schemas.microsoft.com/office/powerpoint/2010/main" val="100680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41615" y="448767"/>
            <a:ext cx="5146080" cy="508595"/>
          </a:xfrm>
          <a:prstGeom prst="rect">
            <a:avLst/>
          </a:prstGeom>
          <a:noFill/>
          <a:ln/>
        </p:spPr>
        <p:txBody>
          <a:bodyPr wrap="none" lIns="0" tIns="0" rIns="0" bIns="0" rtlCol="0" anchor="t"/>
          <a:lstStyle/>
          <a:p>
            <a:pPr>
              <a:lnSpc>
                <a:spcPts val="4000"/>
              </a:lnSpc>
            </a:pPr>
            <a:r>
              <a:rPr lang="en-US" sz="3167" b="1" dirty="0">
                <a:solidFill>
                  <a:srgbClr val="101014"/>
                </a:solidFill>
                <a:latin typeface="Playfair Display Bold" pitchFamily="34" charset="0"/>
                <a:ea typeface="Playfair Display Bold" pitchFamily="34" charset="-122"/>
                <a:cs typeface="Playfair Display Bold" pitchFamily="34" charset="-120"/>
              </a:rPr>
              <a:t>Methodology and Approach</a:t>
            </a:r>
            <a:endParaRPr lang="en-US" sz="3167" dirty="0"/>
          </a:p>
        </p:txBody>
      </p:sp>
      <p:pic>
        <p:nvPicPr>
          <p:cNvPr id="4" name="Image 1" descr="preencoded.png"/>
          <p:cNvPicPr>
            <a:picLocks noChangeAspect="1"/>
          </p:cNvPicPr>
          <p:nvPr/>
        </p:nvPicPr>
        <p:blipFill>
          <a:blip r:embed="rId4"/>
          <a:stretch>
            <a:fillRect/>
          </a:stretch>
        </p:blipFill>
        <p:spPr>
          <a:xfrm>
            <a:off x="5141615" y="1201440"/>
            <a:ext cx="813693" cy="1301948"/>
          </a:xfrm>
          <a:prstGeom prst="rect">
            <a:avLst/>
          </a:prstGeom>
        </p:spPr>
      </p:pic>
      <p:sp>
        <p:nvSpPr>
          <p:cNvPr id="5" name="Text 1"/>
          <p:cNvSpPr/>
          <p:nvPr/>
        </p:nvSpPr>
        <p:spPr>
          <a:xfrm>
            <a:off x="6199386" y="1364159"/>
            <a:ext cx="2034382" cy="254198"/>
          </a:xfrm>
          <a:prstGeom prst="rect">
            <a:avLst/>
          </a:prstGeom>
          <a:noFill/>
          <a:ln/>
        </p:spPr>
        <p:txBody>
          <a:bodyPr wrap="none" lIns="0" tIns="0" rIns="0" bIns="0" rtlCol="0" anchor="t"/>
          <a:lstStyle/>
          <a:p>
            <a:pPr>
              <a:lnSpc>
                <a:spcPts val="2000"/>
              </a:lnSpc>
            </a:pPr>
            <a:r>
              <a:rPr lang="en-IN" sz="1600" b="1" dirty="0"/>
              <a:t>Define Objectives and Scope</a:t>
            </a:r>
            <a:r>
              <a:rPr lang="en-IN" sz="1600" dirty="0"/>
              <a:t>: </a:t>
            </a:r>
            <a:endParaRPr lang="en-US" sz="1583" dirty="0"/>
          </a:p>
        </p:txBody>
      </p:sp>
      <p:sp>
        <p:nvSpPr>
          <p:cNvPr id="6" name="Text 2"/>
          <p:cNvSpPr/>
          <p:nvPr/>
        </p:nvSpPr>
        <p:spPr>
          <a:xfrm>
            <a:off x="6199386" y="1715988"/>
            <a:ext cx="5422999" cy="520700"/>
          </a:xfrm>
          <a:prstGeom prst="rect">
            <a:avLst/>
          </a:prstGeom>
          <a:noFill/>
          <a:ln/>
        </p:spPr>
        <p:txBody>
          <a:bodyPr wrap="square" lIns="0" tIns="0" rIns="0" bIns="0" rtlCol="0" anchor="t"/>
          <a:lstStyle/>
          <a:p>
            <a:pPr>
              <a:lnSpc>
                <a:spcPts val="2042"/>
              </a:lnSpc>
            </a:pPr>
            <a:r>
              <a:rPr lang="en-US" sz="1400" dirty="0"/>
              <a:t>Clear goals, constraints, desired outcomes.</a:t>
            </a:r>
            <a:endParaRPr lang="en-US" sz="1333" dirty="0"/>
          </a:p>
        </p:txBody>
      </p:sp>
      <p:pic>
        <p:nvPicPr>
          <p:cNvPr id="7" name="Image 2" descr="preencoded.png"/>
          <p:cNvPicPr>
            <a:picLocks noChangeAspect="1"/>
          </p:cNvPicPr>
          <p:nvPr/>
        </p:nvPicPr>
        <p:blipFill>
          <a:blip r:embed="rId5"/>
          <a:stretch>
            <a:fillRect/>
          </a:stretch>
        </p:blipFill>
        <p:spPr>
          <a:xfrm>
            <a:off x="5141615" y="2503389"/>
            <a:ext cx="813693" cy="1301948"/>
          </a:xfrm>
          <a:prstGeom prst="rect">
            <a:avLst/>
          </a:prstGeom>
        </p:spPr>
      </p:pic>
      <p:sp>
        <p:nvSpPr>
          <p:cNvPr id="8" name="Text 3"/>
          <p:cNvSpPr/>
          <p:nvPr/>
        </p:nvSpPr>
        <p:spPr>
          <a:xfrm>
            <a:off x="6199386" y="2666107"/>
            <a:ext cx="2187377" cy="254198"/>
          </a:xfrm>
          <a:prstGeom prst="rect">
            <a:avLst/>
          </a:prstGeom>
          <a:noFill/>
          <a:ln/>
        </p:spPr>
        <p:txBody>
          <a:bodyPr wrap="none" lIns="0" tIns="0" rIns="0" bIns="0" rtlCol="0" anchor="t"/>
          <a:lstStyle/>
          <a:p>
            <a:pPr>
              <a:lnSpc>
                <a:spcPts val="2000"/>
              </a:lnSpc>
            </a:pPr>
            <a:r>
              <a:rPr lang="en-IN" sz="1600" b="1" dirty="0"/>
              <a:t>Analysis and Interpretation</a:t>
            </a:r>
            <a:endParaRPr lang="en-US" sz="1583" b="1" dirty="0"/>
          </a:p>
        </p:txBody>
      </p:sp>
      <p:sp>
        <p:nvSpPr>
          <p:cNvPr id="9" name="Text 4"/>
          <p:cNvSpPr/>
          <p:nvPr/>
        </p:nvSpPr>
        <p:spPr>
          <a:xfrm>
            <a:off x="6199386" y="3017937"/>
            <a:ext cx="5422999" cy="520700"/>
          </a:xfrm>
          <a:prstGeom prst="rect">
            <a:avLst/>
          </a:prstGeom>
          <a:noFill/>
          <a:ln/>
        </p:spPr>
        <p:txBody>
          <a:bodyPr wrap="square" lIns="0" tIns="0" rIns="0" bIns="0" rtlCol="0" anchor="t"/>
          <a:lstStyle/>
          <a:p>
            <a:pPr>
              <a:lnSpc>
                <a:spcPts val="2042"/>
              </a:lnSpc>
            </a:pPr>
            <a:r>
              <a:rPr lang="en-US" sz="1400" dirty="0"/>
              <a:t>Identify patterns, insights, key issues.</a:t>
            </a:r>
            <a:endParaRPr lang="en-US" sz="1333" dirty="0"/>
          </a:p>
        </p:txBody>
      </p:sp>
      <p:pic>
        <p:nvPicPr>
          <p:cNvPr id="10" name="Image 3" descr="preencoded.png"/>
          <p:cNvPicPr>
            <a:picLocks noChangeAspect="1"/>
          </p:cNvPicPr>
          <p:nvPr/>
        </p:nvPicPr>
        <p:blipFill>
          <a:blip r:embed="rId6"/>
          <a:stretch>
            <a:fillRect/>
          </a:stretch>
        </p:blipFill>
        <p:spPr>
          <a:xfrm>
            <a:off x="5141615" y="3805337"/>
            <a:ext cx="813693" cy="1301948"/>
          </a:xfrm>
          <a:prstGeom prst="rect">
            <a:avLst/>
          </a:prstGeom>
        </p:spPr>
      </p:pic>
      <p:sp>
        <p:nvSpPr>
          <p:cNvPr id="11" name="Text 5"/>
          <p:cNvSpPr/>
          <p:nvPr/>
        </p:nvSpPr>
        <p:spPr>
          <a:xfrm>
            <a:off x="6199386" y="3968056"/>
            <a:ext cx="2136478" cy="254198"/>
          </a:xfrm>
          <a:prstGeom prst="rect">
            <a:avLst/>
          </a:prstGeom>
          <a:noFill/>
          <a:ln/>
        </p:spPr>
        <p:txBody>
          <a:bodyPr wrap="none" lIns="0" tIns="0" rIns="0" bIns="0" rtlCol="0" anchor="t"/>
          <a:lstStyle/>
          <a:p>
            <a:pPr>
              <a:lnSpc>
                <a:spcPts val="2000"/>
              </a:lnSpc>
            </a:pPr>
            <a:r>
              <a:rPr lang="en-IN" sz="1600" b="1" dirty="0"/>
              <a:t>Evaluation and Reporting</a:t>
            </a:r>
            <a:endParaRPr lang="en-US" sz="1583" b="1" dirty="0"/>
          </a:p>
        </p:txBody>
      </p:sp>
      <p:sp>
        <p:nvSpPr>
          <p:cNvPr id="12" name="Text 6"/>
          <p:cNvSpPr/>
          <p:nvPr/>
        </p:nvSpPr>
        <p:spPr>
          <a:xfrm>
            <a:off x="6199386" y="4319885"/>
            <a:ext cx="5422999" cy="520700"/>
          </a:xfrm>
          <a:prstGeom prst="rect">
            <a:avLst/>
          </a:prstGeom>
          <a:noFill/>
          <a:ln/>
        </p:spPr>
        <p:txBody>
          <a:bodyPr wrap="square" lIns="0" tIns="0" rIns="0" bIns="0" rtlCol="0" anchor="t"/>
          <a:lstStyle/>
          <a:p>
            <a:pPr>
              <a:lnSpc>
                <a:spcPts val="2042"/>
              </a:lnSpc>
            </a:pPr>
            <a:r>
              <a:rPr lang="en-US" sz="1400" dirty="0"/>
              <a:t>Measure impact, prepare final report.</a:t>
            </a:r>
            <a:endParaRPr lang="en-US" sz="1250" dirty="0"/>
          </a:p>
        </p:txBody>
      </p:sp>
      <p:sp>
        <p:nvSpPr>
          <p:cNvPr id="15" name="Text 8"/>
          <p:cNvSpPr/>
          <p:nvPr/>
        </p:nvSpPr>
        <p:spPr>
          <a:xfrm>
            <a:off x="6199386" y="5621833"/>
            <a:ext cx="5422999" cy="520700"/>
          </a:xfrm>
          <a:prstGeom prst="rect">
            <a:avLst/>
          </a:prstGeom>
          <a:noFill/>
          <a:ln/>
        </p:spPr>
        <p:txBody>
          <a:bodyPr wrap="square" lIns="0" tIns="0" rIns="0" bIns="0" rtlCol="0" anchor="t"/>
          <a:lstStyle/>
          <a:p>
            <a:pPr>
              <a:lnSpc>
                <a:spcPts val="2042"/>
              </a:lnSpc>
            </a:pP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3184526"/>
            <a:ext cx="6886476" cy="590649"/>
          </a:xfrm>
          <a:prstGeom prst="rect">
            <a:avLst/>
          </a:prstGeom>
          <a:noFill/>
          <a:ln/>
        </p:spPr>
        <p:txBody>
          <a:bodyPr wrap="none" lIns="0" tIns="0" rIns="0" bIns="0" rtlCol="0" anchor="t"/>
          <a:lstStyle/>
          <a:p>
            <a:pPr>
              <a:lnSpc>
                <a:spcPts val="4625"/>
              </a:lnSpc>
            </a:pPr>
            <a:r>
              <a:rPr lang="en-US" sz="3708" b="1" dirty="0">
                <a:solidFill>
                  <a:srgbClr val="101014"/>
                </a:solidFill>
                <a:latin typeface="Playfair Display Bold" pitchFamily="34" charset="0"/>
                <a:ea typeface="Playfair Display Bold" pitchFamily="34" charset="-122"/>
                <a:cs typeface="Playfair Display Bold" pitchFamily="34" charset="-120"/>
              </a:rPr>
              <a:t>Expected Outcomes and Impact</a:t>
            </a:r>
            <a:endParaRPr lang="en-US" sz="3708" dirty="0"/>
          </a:p>
        </p:txBody>
      </p:sp>
      <p:pic>
        <p:nvPicPr>
          <p:cNvPr id="4" name="Image 1" descr="preencoded.png"/>
          <p:cNvPicPr>
            <a:picLocks noChangeAspect="1"/>
          </p:cNvPicPr>
          <p:nvPr/>
        </p:nvPicPr>
        <p:blipFill>
          <a:blip r:embed="rId4"/>
          <a:stretch>
            <a:fillRect/>
          </a:stretch>
        </p:blipFill>
        <p:spPr>
          <a:xfrm>
            <a:off x="661492" y="4058643"/>
            <a:ext cx="472480" cy="472480"/>
          </a:xfrm>
          <a:prstGeom prst="rect">
            <a:avLst/>
          </a:prstGeom>
        </p:spPr>
      </p:pic>
      <p:sp>
        <p:nvSpPr>
          <p:cNvPr id="5" name="Text 1"/>
          <p:cNvSpPr/>
          <p:nvPr/>
        </p:nvSpPr>
        <p:spPr>
          <a:xfrm>
            <a:off x="582117" y="4720133"/>
            <a:ext cx="2362696" cy="973096"/>
          </a:xfrm>
          <a:prstGeom prst="rect">
            <a:avLst/>
          </a:prstGeom>
          <a:noFill/>
          <a:ln/>
        </p:spPr>
        <p:txBody>
          <a:bodyPr wrap="none" lIns="0" tIns="0" rIns="0" bIns="0" rtlCol="0" anchor="t"/>
          <a:lstStyle/>
          <a:p>
            <a:pPr>
              <a:lnSpc>
                <a:spcPts val="2292"/>
              </a:lnSpc>
            </a:pPr>
            <a:r>
              <a:rPr lang="en-IN" sz="2000" dirty="0"/>
              <a:t>Enhanced Student</a:t>
            </a:r>
          </a:p>
          <a:p>
            <a:pPr>
              <a:lnSpc>
                <a:spcPts val="2292"/>
              </a:lnSpc>
            </a:pPr>
            <a:r>
              <a:rPr lang="en-IN" sz="2000" dirty="0"/>
              <a:t> Experience</a:t>
            </a:r>
            <a:endParaRPr lang="en-US" sz="1833" dirty="0"/>
          </a:p>
        </p:txBody>
      </p:sp>
      <p:pic>
        <p:nvPicPr>
          <p:cNvPr id="7" name="Image 2" descr="preencoded.png"/>
          <p:cNvPicPr>
            <a:picLocks noChangeAspect="1"/>
          </p:cNvPicPr>
          <p:nvPr/>
        </p:nvPicPr>
        <p:blipFill>
          <a:blip r:embed="rId5"/>
          <a:stretch>
            <a:fillRect/>
          </a:stretch>
        </p:blipFill>
        <p:spPr>
          <a:xfrm>
            <a:off x="4378920" y="4058643"/>
            <a:ext cx="472480" cy="472480"/>
          </a:xfrm>
          <a:prstGeom prst="rect">
            <a:avLst/>
          </a:prstGeom>
        </p:spPr>
      </p:pic>
      <p:sp>
        <p:nvSpPr>
          <p:cNvPr id="8" name="Text 3"/>
          <p:cNvSpPr/>
          <p:nvPr/>
        </p:nvSpPr>
        <p:spPr>
          <a:xfrm>
            <a:off x="3492501" y="4720132"/>
            <a:ext cx="3587750" cy="1534618"/>
          </a:xfrm>
          <a:prstGeom prst="rect">
            <a:avLst/>
          </a:prstGeom>
          <a:noFill/>
          <a:ln/>
        </p:spPr>
        <p:txBody>
          <a:bodyPr wrap="none" lIns="0" tIns="0" rIns="0" bIns="0" rtlCol="0" anchor="t"/>
          <a:lstStyle/>
          <a:p>
            <a:pPr>
              <a:lnSpc>
                <a:spcPts val="2292"/>
              </a:lnSpc>
            </a:pPr>
            <a:r>
              <a:rPr lang="en-IN" sz="2000" dirty="0"/>
              <a:t>Better Coordination</a:t>
            </a:r>
            <a:endParaRPr lang="en-US" sz="1833" dirty="0"/>
          </a:p>
        </p:txBody>
      </p:sp>
      <p:pic>
        <p:nvPicPr>
          <p:cNvPr id="10" name="Image 3" descr="preencoded.png"/>
          <p:cNvPicPr>
            <a:picLocks noChangeAspect="1"/>
          </p:cNvPicPr>
          <p:nvPr/>
        </p:nvPicPr>
        <p:blipFill>
          <a:blip r:embed="rId6"/>
          <a:stretch>
            <a:fillRect/>
          </a:stretch>
        </p:blipFill>
        <p:spPr>
          <a:xfrm>
            <a:off x="8096448" y="4058643"/>
            <a:ext cx="472480" cy="472480"/>
          </a:xfrm>
          <a:prstGeom prst="rect">
            <a:avLst/>
          </a:prstGeom>
        </p:spPr>
      </p:pic>
      <p:sp>
        <p:nvSpPr>
          <p:cNvPr id="11" name="Text 5"/>
          <p:cNvSpPr/>
          <p:nvPr/>
        </p:nvSpPr>
        <p:spPr>
          <a:xfrm>
            <a:off x="8096449" y="4720133"/>
            <a:ext cx="2949178" cy="295275"/>
          </a:xfrm>
          <a:prstGeom prst="rect">
            <a:avLst/>
          </a:prstGeom>
          <a:noFill/>
          <a:ln/>
        </p:spPr>
        <p:txBody>
          <a:bodyPr wrap="none" lIns="0" tIns="0" rIns="0" bIns="0" rtlCol="0" anchor="t"/>
          <a:lstStyle/>
          <a:p>
            <a:pPr>
              <a:lnSpc>
                <a:spcPts val="2292"/>
              </a:lnSpc>
            </a:pPr>
            <a:r>
              <a:rPr lang="en-IN" sz="2000" dirty="0"/>
              <a:t>Increased Preparedness</a:t>
            </a:r>
            <a:endParaRPr lang="en-US" sz="183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416646"/>
            <a:ext cx="5277148" cy="590649"/>
          </a:xfrm>
          <a:prstGeom prst="rect">
            <a:avLst/>
          </a:prstGeom>
          <a:noFill/>
          <a:ln/>
        </p:spPr>
        <p:txBody>
          <a:bodyPr wrap="none" lIns="0" tIns="0" rIns="0" bIns="0" rtlCol="0" anchor="t"/>
          <a:lstStyle/>
          <a:p>
            <a:pPr>
              <a:lnSpc>
                <a:spcPts val="4625"/>
              </a:lnSpc>
            </a:pPr>
            <a:r>
              <a:rPr lang="en-US" sz="3708" b="1" dirty="0">
                <a:solidFill>
                  <a:srgbClr val="101014"/>
                </a:solidFill>
                <a:latin typeface="Playfair Display Bold" pitchFamily="34" charset="0"/>
                <a:ea typeface="Playfair Display Bold" pitchFamily="34" charset="-122"/>
                <a:cs typeface="Playfair Display Bold" pitchFamily="34" charset="-120"/>
              </a:rPr>
              <a:t>Key Project Deliverables</a:t>
            </a:r>
            <a:endParaRPr lang="en-US" sz="3708" dirty="0"/>
          </a:p>
        </p:txBody>
      </p:sp>
      <p:sp>
        <p:nvSpPr>
          <p:cNvPr id="4" name="Shape 1"/>
          <p:cNvSpPr/>
          <p:nvPr/>
        </p:nvSpPr>
        <p:spPr>
          <a:xfrm>
            <a:off x="5233492" y="2290763"/>
            <a:ext cx="6297018" cy="3150593"/>
          </a:xfrm>
          <a:prstGeom prst="roundRect">
            <a:avLst>
              <a:gd name="adj" fmla="val 900"/>
            </a:avLst>
          </a:prstGeom>
          <a:noFill/>
          <a:ln w="7620">
            <a:solidFill>
              <a:srgbClr val="000000">
                <a:alpha val="8000"/>
              </a:srgbClr>
            </a:solidFill>
            <a:prstDash val="solid"/>
          </a:ln>
        </p:spPr>
        <p:txBody>
          <a:bodyPr/>
          <a:lstStyle/>
          <a:p>
            <a:endParaRPr lang="en-IN" sz="1500"/>
          </a:p>
        </p:txBody>
      </p:sp>
      <p:sp>
        <p:nvSpPr>
          <p:cNvPr id="5" name="Shape 2"/>
          <p:cNvSpPr/>
          <p:nvPr/>
        </p:nvSpPr>
        <p:spPr>
          <a:xfrm>
            <a:off x="5239842" y="2297112"/>
            <a:ext cx="6284318" cy="844352"/>
          </a:xfrm>
          <a:prstGeom prst="rect">
            <a:avLst/>
          </a:prstGeom>
          <a:solidFill>
            <a:srgbClr val="FFFFFF">
              <a:alpha val="4000"/>
            </a:srgbClr>
          </a:solidFill>
          <a:ln/>
        </p:spPr>
        <p:txBody>
          <a:bodyPr/>
          <a:lstStyle/>
          <a:p>
            <a:endParaRPr lang="en-IN" sz="1500"/>
          </a:p>
        </p:txBody>
      </p:sp>
      <p:sp>
        <p:nvSpPr>
          <p:cNvPr id="6" name="Text 3"/>
          <p:cNvSpPr/>
          <p:nvPr/>
        </p:nvSpPr>
        <p:spPr>
          <a:xfrm>
            <a:off x="5428853" y="2416870"/>
            <a:ext cx="2760960" cy="302419"/>
          </a:xfrm>
          <a:prstGeom prst="rect">
            <a:avLst/>
          </a:prstGeom>
          <a:noFill/>
          <a:ln/>
        </p:spPr>
        <p:txBody>
          <a:bodyPr wrap="none" lIns="0" tIns="0" rIns="0" bIns="0" rtlCol="0" anchor="t"/>
          <a:lstStyle/>
          <a:p>
            <a:pPr>
              <a:lnSpc>
                <a:spcPts val="2375"/>
              </a:lnSpc>
            </a:pPr>
            <a:r>
              <a:rPr lang="en-IN" sz="1600" dirty="0"/>
              <a:t>Probability of Selection Feature</a:t>
            </a:r>
            <a:endParaRPr lang="en-US" sz="1458" dirty="0"/>
          </a:p>
        </p:txBody>
      </p:sp>
      <p:sp>
        <p:nvSpPr>
          <p:cNvPr id="7" name="Text 4"/>
          <p:cNvSpPr/>
          <p:nvPr/>
        </p:nvSpPr>
        <p:spPr>
          <a:xfrm>
            <a:off x="8574187" y="2416869"/>
            <a:ext cx="2760960" cy="604838"/>
          </a:xfrm>
          <a:prstGeom prst="rect">
            <a:avLst/>
          </a:prstGeom>
          <a:noFill/>
          <a:ln/>
        </p:spPr>
        <p:txBody>
          <a:bodyPr wrap="square" lIns="0" tIns="0" rIns="0" bIns="0" rtlCol="0" anchor="t"/>
          <a:lstStyle/>
          <a:p>
            <a:pPr>
              <a:lnSpc>
                <a:spcPts val="2375"/>
              </a:lnSpc>
            </a:pPr>
            <a:r>
              <a:rPr lang="en-IN" sz="1600" dirty="0"/>
              <a:t>Resource Sharing Platform</a:t>
            </a:r>
            <a:endParaRPr lang="en-US" sz="1458" dirty="0"/>
          </a:p>
        </p:txBody>
      </p:sp>
      <p:sp>
        <p:nvSpPr>
          <p:cNvPr id="8" name="Shape 5"/>
          <p:cNvSpPr/>
          <p:nvPr/>
        </p:nvSpPr>
        <p:spPr>
          <a:xfrm>
            <a:off x="5239842" y="3141464"/>
            <a:ext cx="6284318" cy="1146770"/>
          </a:xfrm>
          <a:prstGeom prst="rect">
            <a:avLst/>
          </a:prstGeom>
          <a:solidFill>
            <a:srgbClr val="000000">
              <a:alpha val="4000"/>
            </a:srgbClr>
          </a:solidFill>
          <a:ln/>
        </p:spPr>
        <p:txBody>
          <a:bodyPr/>
          <a:lstStyle/>
          <a:p>
            <a:endParaRPr lang="en-IN" sz="1500"/>
          </a:p>
        </p:txBody>
      </p:sp>
      <p:sp>
        <p:nvSpPr>
          <p:cNvPr id="9" name="Text 6"/>
          <p:cNvSpPr/>
          <p:nvPr/>
        </p:nvSpPr>
        <p:spPr>
          <a:xfrm>
            <a:off x="5428853" y="3261221"/>
            <a:ext cx="2760960" cy="302419"/>
          </a:xfrm>
          <a:prstGeom prst="rect">
            <a:avLst/>
          </a:prstGeom>
          <a:noFill/>
          <a:ln/>
        </p:spPr>
        <p:txBody>
          <a:bodyPr wrap="none" lIns="0" tIns="0" rIns="0" bIns="0" rtlCol="0" anchor="t"/>
          <a:lstStyle/>
          <a:p>
            <a:pPr>
              <a:lnSpc>
                <a:spcPts val="2375"/>
              </a:lnSpc>
            </a:pPr>
            <a:r>
              <a:rPr lang="en-IN" sz="1600" dirty="0"/>
              <a:t>Recruitment Stage Tracking</a:t>
            </a:r>
            <a:endParaRPr lang="en-US" sz="1458" dirty="0"/>
          </a:p>
        </p:txBody>
      </p:sp>
      <p:sp>
        <p:nvSpPr>
          <p:cNvPr id="10" name="Text 7"/>
          <p:cNvSpPr/>
          <p:nvPr/>
        </p:nvSpPr>
        <p:spPr>
          <a:xfrm>
            <a:off x="8574187" y="3261221"/>
            <a:ext cx="2760960" cy="907257"/>
          </a:xfrm>
          <a:prstGeom prst="rect">
            <a:avLst/>
          </a:prstGeom>
          <a:noFill/>
          <a:ln/>
        </p:spPr>
        <p:txBody>
          <a:bodyPr wrap="square" lIns="0" tIns="0" rIns="0" bIns="0" rtlCol="0" anchor="t"/>
          <a:lstStyle/>
          <a:p>
            <a:pPr>
              <a:lnSpc>
                <a:spcPts val="2375"/>
              </a:lnSpc>
            </a:pPr>
            <a:r>
              <a:rPr lang="en-IN" sz="1600" dirty="0"/>
              <a:t>AI-Powered Personalized Recommendations</a:t>
            </a:r>
            <a:endParaRPr lang="en-US" sz="1458" dirty="0"/>
          </a:p>
        </p:txBody>
      </p:sp>
      <p:sp>
        <p:nvSpPr>
          <p:cNvPr id="11" name="Shape 8"/>
          <p:cNvSpPr/>
          <p:nvPr/>
        </p:nvSpPr>
        <p:spPr>
          <a:xfrm>
            <a:off x="5239842" y="4288234"/>
            <a:ext cx="6284318" cy="1146770"/>
          </a:xfrm>
          <a:prstGeom prst="rect">
            <a:avLst/>
          </a:prstGeom>
          <a:solidFill>
            <a:srgbClr val="FFFFFF">
              <a:alpha val="4000"/>
            </a:srgbClr>
          </a:solidFill>
          <a:ln/>
        </p:spPr>
        <p:txBody>
          <a:bodyPr/>
          <a:lstStyle/>
          <a:p>
            <a:endParaRPr lang="en-IN" sz="1500"/>
          </a:p>
        </p:txBody>
      </p:sp>
      <p:sp>
        <p:nvSpPr>
          <p:cNvPr id="12" name="Text 9"/>
          <p:cNvSpPr/>
          <p:nvPr/>
        </p:nvSpPr>
        <p:spPr>
          <a:xfrm>
            <a:off x="5428853" y="4407992"/>
            <a:ext cx="2760960" cy="302419"/>
          </a:xfrm>
          <a:prstGeom prst="rect">
            <a:avLst/>
          </a:prstGeom>
          <a:noFill/>
          <a:ln/>
        </p:spPr>
        <p:txBody>
          <a:bodyPr wrap="none" lIns="0" tIns="0" rIns="0" bIns="0" rtlCol="0" anchor="t"/>
          <a:lstStyle/>
          <a:p>
            <a:pPr>
              <a:lnSpc>
                <a:spcPts val="2375"/>
              </a:lnSpc>
            </a:pPr>
            <a:r>
              <a:rPr lang="en-IN" sz="1600" dirty="0"/>
              <a:t>Organized Content Library</a:t>
            </a:r>
            <a:endParaRPr lang="en-US" sz="1458" dirty="0"/>
          </a:p>
        </p:txBody>
      </p:sp>
      <p:sp>
        <p:nvSpPr>
          <p:cNvPr id="13" name="Text 10"/>
          <p:cNvSpPr/>
          <p:nvPr/>
        </p:nvSpPr>
        <p:spPr>
          <a:xfrm>
            <a:off x="8574187" y="4407992"/>
            <a:ext cx="2760960" cy="907257"/>
          </a:xfrm>
          <a:prstGeom prst="rect">
            <a:avLst/>
          </a:prstGeom>
          <a:noFill/>
          <a:ln/>
        </p:spPr>
        <p:txBody>
          <a:bodyPr wrap="square" lIns="0" tIns="0" rIns="0" bIns="0" rtlCol="0" anchor="t"/>
          <a:lstStyle/>
          <a:p>
            <a:pPr>
              <a:lnSpc>
                <a:spcPts val="2375"/>
              </a:lnSpc>
            </a:pPr>
            <a:r>
              <a:rPr lang="en-IN" sz="1600" dirty="0"/>
              <a:t>Virtual Mock Interviews</a:t>
            </a:r>
            <a:endParaRPr lang="en-US" sz="145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17218" y="843063"/>
            <a:ext cx="5788819" cy="590649"/>
          </a:xfrm>
          <a:prstGeom prst="rect">
            <a:avLst/>
          </a:prstGeom>
          <a:noFill/>
          <a:ln/>
        </p:spPr>
        <p:txBody>
          <a:bodyPr wrap="none" lIns="0" tIns="0" rIns="0" bIns="0" rtlCol="0" anchor="t"/>
          <a:lstStyle/>
          <a:p>
            <a:pPr>
              <a:lnSpc>
                <a:spcPts val="4625"/>
              </a:lnSpc>
            </a:pPr>
            <a:r>
              <a:rPr lang="en-US" sz="3708" b="1" dirty="0">
                <a:solidFill>
                  <a:srgbClr val="101014"/>
                </a:solidFill>
                <a:latin typeface="Playfair Display Bold" pitchFamily="34" charset="0"/>
                <a:ea typeface="Playfair Display Bold" pitchFamily="34" charset="-122"/>
                <a:cs typeface="Playfair Display Bold" pitchFamily="34" charset="-120"/>
              </a:rPr>
              <a:t>Next Steps and Conclusion</a:t>
            </a:r>
            <a:endParaRPr lang="en-US" sz="3708" dirty="0"/>
          </a:p>
        </p:txBody>
      </p:sp>
      <p:sp>
        <p:nvSpPr>
          <p:cNvPr id="4" name="Shape 1"/>
          <p:cNvSpPr/>
          <p:nvPr/>
        </p:nvSpPr>
        <p:spPr>
          <a:xfrm>
            <a:off x="5287764" y="1602874"/>
            <a:ext cx="425252" cy="425252"/>
          </a:xfrm>
          <a:prstGeom prst="roundRect">
            <a:avLst>
              <a:gd name="adj" fmla="val 6667"/>
            </a:avLst>
          </a:prstGeom>
          <a:solidFill>
            <a:srgbClr val="E0E0EC"/>
          </a:solidFill>
          <a:ln/>
        </p:spPr>
        <p:txBody>
          <a:bodyPr/>
          <a:lstStyle/>
          <a:p>
            <a:endParaRPr lang="en-IN" sz="1500"/>
          </a:p>
        </p:txBody>
      </p:sp>
      <p:sp>
        <p:nvSpPr>
          <p:cNvPr id="5" name="Text 2"/>
          <p:cNvSpPr/>
          <p:nvPr/>
        </p:nvSpPr>
        <p:spPr>
          <a:xfrm>
            <a:off x="5429844" y="1689634"/>
            <a:ext cx="108644" cy="283568"/>
          </a:xfrm>
          <a:prstGeom prst="rect">
            <a:avLst/>
          </a:prstGeom>
          <a:noFill/>
          <a:ln/>
        </p:spPr>
        <p:txBody>
          <a:bodyPr wrap="none" lIns="0" tIns="0" rIns="0" bIns="0" rtlCol="0" anchor="t"/>
          <a:lstStyle/>
          <a:p>
            <a:pPr algn="ctr">
              <a:lnSpc>
                <a:spcPts val="2208"/>
              </a:lnSpc>
            </a:pPr>
            <a:r>
              <a:rPr lang="en-US" sz="2208" b="1" dirty="0">
                <a:solidFill>
                  <a:srgbClr val="39393C"/>
                </a:solidFill>
                <a:latin typeface="Playfair Display Bold" pitchFamily="34" charset="0"/>
                <a:ea typeface="Playfair Display Bold" pitchFamily="34" charset="-122"/>
                <a:cs typeface="Playfair Display Bold" pitchFamily="34" charset="-120"/>
              </a:rPr>
              <a:t>1</a:t>
            </a:r>
            <a:endParaRPr lang="en-US" sz="2208" dirty="0"/>
          </a:p>
        </p:txBody>
      </p:sp>
      <p:sp>
        <p:nvSpPr>
          <p:cNvPr id="6" name="Text 3"/>
          <p:cNvSpPr/>
          <p:nvPr/>
        </p:nvSpPr>
        <p:spPr>
          <a:xfrm>
            <a:off x="5847755" y="1667863"/>
            <a:ext cx="2362696" cy="295275"/>
          </a:xfrm>
          <a:prstGeom prst="rect">
            <a:avLst/>
          </a:prstGeom>
          <a:noFill/>
          <a:ln/>
        </p:spPr>
        <p:txBody>
          <a:bodyPr wrap="none" lIns="0" tIns="0" rIns="0" bIns="0" rtlCol="0" anchor="t"/>
          <a:lstStyle/>
          <a:p>
            <a:pPr>
              <a:lnSpc>
                <a:spcPts val="2292"/>
              </a:lnSpc>
            </a:pPr>
            <a:r>
              <a:rPr lang="en-IN" sz="2000" b="1" dirty="0"/>
              <a:t>Public Awareness Campaign</a:t>
            </a:r>
            <a:endParaRPr lang="en-US" sz="1833" b="1" dirty="0"/>
          </a:p>
        </p:txBody>
      </p:sp>
      <p:sp>
        <p:nvSpPr>
          <p:cNvPr id="7" name="Text 4"/>
          <p:cNvSpPr/>
          <p:nvPr/>
        </p:nvSpPr>
        <p:spPr>
          <a:xfrm>
            <a:off x="5847756" y="2864248"/>
            <a:ext cx="5788819" cy="425252"/>
          </a:xfrm>
          <a:prstGeom prst="rect">
            <a:avLst/>
          </a:prstGeom>
          <a:noFill/>
          <a:ln/>
        </p:spPr>
        <p:txBody>
          <a:bodyPr wrap="square" lIns="0" tIns="0" rIns="0" bIns="0" rtlCol="0" anchor="t"/>
          <a:lstStyle/>
          <a:p>
            <a:pPr>
              <a:lnSpc>
                <a:spcPts val="2375"/>
              </a:lnSpc>
            </a:pPr>
            <a:endParaRPr lang="en-US" sz="1458" dirty="0"/>
          </a:p>
        </p:txBody>
      </p:sp>
      <p:sp>
        <p:nvSpPr>
          <p:cNvPr id="8" name="Shape 5"/>
          <p:cNvSpPr/>
          <p:nvPr/>
        </p:nvSpPr>
        <p:spPr>
          <a:xfrm>
            <a:off x="5262294" y="2833048"/>
            <a:ext cx="425252" cy="425252"/>
          </a:xfrm>
          <a:prstGeom prst="roundRect">
            <a:avLst>
              <a:gd name="adj" fmla="val 6667"/>
            </a:avLst>
          </a:prstGeom>
          <a:solidFill>
            <a:srgbClr val="E0E0EC"/>
          </a:solidFill>
          <a:ln/>
        </p:spPr>
        <p:txBody>
          <a:bodyPr/>
          <a:lstStyle/>
          <a:p>
            <a:endParaRPr lang="en-IN" sz="1500"/>
          </a:p>
        </p:txBody>
      </p:sp>
      <p:sp>
        <p:nvSpPr>
          <p:cNvPr id="9" name="Text 6"/>
          <p:cNvSpPr/>
          <p:nvPr/>
        </p:nvSpPr>
        <p:spPr>
          <a:xfrm>
            <a:off x="5483764" y="2925068"/>
            <a:ext cx="38099" cy="59134"/>
          </a:xfrm>
          <a:prstGeom prst="rect">
            <a:avLst/>
          </a:prstGeom>
          <a:noFill/>
          <a:ln/>
        </p:spPr>
        <p:txBody>
          <a:bodyPr wrap="none" lIns="0" tIns="0" rIns="0" bIns="0" rtlCol="0" anchor="t"/>
          <a:lstStyle/>
          <a:p>
            <a:pPr algn="ctr">
              <a:lnSpc>
                <a:spcPts val="2208"/>
              </a:lnSpc>
            </a:pPr>
            <a:r>
              <a:rPr lang="en-US" sz="2208" b="1" dirty="0">
                <a:solidFill>
                  <a:srgbClr val="39393C"/>
                </a:solidFill>
                <a:latin typeface="Playfair Display Bold" pitchFamily="34" charset="0"/>
                <a:ea typeface="Playfair Display Bold" pitchFamily="34" charset="-122"/>
                <a:cs typeface="Playfair Display Bold" pitchFamily="34" charset="-120"/>
              </a:rPr>
              <a:t>2</a:t>
            </a:r>
            <a:endParaRPr lang="en-US" sz="2208" dirty="0"/>
          </a:p>
        </p:txBody>
      </p:sp>
      <p:sp>
        <p:nvSpPr>
          <p:cNvPr id="10" name="Text 7"/>
          <p:cNvSpPr/>
          <p:nvPr/>
        </p:nvSpPr>
        <p:spPr>
          <a:xfrm>
            <a:off x="5847755" y="2864248"/>
            <a:ext cx="2991445" cy="362853"/>
          </a:xfrm>
          <a:prstGeom prst="rect">
            <a:avLst/>
          </a:prstGeom>
          <a:noFill/>
          <a:ln/>
        </p:spPr>
        <p:txBody>
          <a:bodyPr wrap="none" lIns="0" tIns="0" rIns="0" bIns="0" rtlCol="0" anchor="t"/>
          <a:lstStyle/>
          <a:p>
            <a:pPr>
              <a:lnSpc>
                <a:spcPts val="2292"/>
              </a:lnSpc>
            </a:pPr>
            <a:r>
              <a:rPr lang="en-IN" sz="2000" b="1" dirty="0"/>
              <a:t>Deployment and Testing</a:t>
            </a:r>
            <a:endParaRPr lang="en-US" sz="1833" b="1" dirty="0"/>
          </a:p>
        </p:txBody>
      </p:sp>
      <p:sp>
        <p:nvSpPr>
          <p:cNvPr id="12" name="Shape 9"/>
          <p:cNvSpPr/>
          <p:nvPr/>
        </p:nvSpPr>
        <p:spPr>
          <a:xfrm>
            <a:off x="5268034" y="3972130"/>
            <a:ext cx="425252" cy="425252"/>
          </a:xfrm>
          <a:prstGeom prst="roundRect">
            <a:avLst>
              <a:gd name="adj" fmla="val 6667"/>
            </a:avLst>
          </a:prstGeom>
          <a:solidFill>
            <a:srgbClr val="E0E0EC"/>
          </a:solidFill>
          <a:ln/>
        </p:spPr>
        <p:txBody>
          <a:bodyPr/>
          <a:lstStyle/>
          <a:p>
            <a:endParaRPr lang="en-IN" sz="1500"/>
          </a:p>
        </p:txBody>
      </p:sp>
      <p:sp>
        <p:nvSpPr>
          <p:cNvPr id="13" name="Text 10"/>
          <p:cNvSpPr/>
          <p:nvPr/>
        </p:nvSpPr>
        <p:spPr>
          <a:xfrm>
            <a:off x="5416831" y="4042972"/>
            <a:ext cx="138410" cy="283568"/>
          </a:xfrm>
          <a:prstGeom prst="rect">
            <a:avLst/>
          </a:prstGeom>
          <a:noFill/>
          <a:ln/>
        </p:spPr>
        <p:txBody>
          <a:bodyPr wrap="none" lIns="0" tIns="0" rIns="0" bIns="0" rtlCol="0" anchor="t"/>
          <a:lstStyle/>
          <a:p>
            <a:pPr algn="ctr">
              <a:lnSpc>
                <a:spcPts val="2208"/>
              </a:lnSpc>
            </a:pPr>
            <a:r>
              <a:rPr lang="en-US" sz="2208" b="1" dirty="0">
                <a:solidFill>
                  <a:srgbClr val="39393C"/>
                </a:solidFill>
                <a:latin typeface="Playfair Display Bold" pitchFamily="34" charset="0"/>
                <a:ea typeface="Playfair Display Bold" pitchFamily="34" charset="-122"/>
                <a:cs typeface="Playfair Display Bold" pitchFamily="34" charset="-120"/>
              </a:rPr>
              <a:t>3</a:t>
            </a:r>
            <a:endParaRPr lang="en-US" sz="2208" dirty="0"/>
          </a:p>
        </p:txBody>
      </p:sp>
      <p:sp>
        <p:nvSpPr>
          <p:cNvPr id="14" name="Text 11"/>
          <p:cNvSpPr/>
          <p:nvPr/>
        </p:nvSpPr>
        <p:spPr>
          <a:xfrm>
            <a:off x="5847755" y="4042972"/>
            <a:ext cx="2362696" cy="295275"/>
          </a:xfrm>
          <a:prstGeom prst="rect">
            <a:avLst/>
          </a:prstGeom>
          <a:noFill/>
          <a:ln/>
        </p:spPr>
        <p:txBody>
          <a:bodyPr wrap="none" lIns="0" tIns="0" rIns="0" bIns="0" rtlCol="0" anchor="t"/>
          <a:lstStyle/>
          <a:p>
            <a:pPr>
              <a:lnSpc>
                <a:spcPts val="2292"/>
              </a:lnSpc>
            </a:pPr>
            <a:r>
              <a:rPr lang="en-IN" sz="2000" b="1" dirty="0"/>
              <a:t>Scaling and Updates</a:t>
            </a:r>
            <a:endParaRPr lang="en-US" sz="1833" b="1" dirty="0"/>
          </a:p>
        </p:txBody>
      </p:sp>
      <p:sp>
        <p:nvSpPr>
          <p:cNvPr id="15" name="TextBox 14">
            <a:extLst>
              <a:ext uri="{FF2B5EF4-FFF2-40B4-BE49-F238E27FC236}">
                <a16:creationId xmlns:a16="http://schemas.microsoft.com/office/drawing/2014/main" id="{4110840B-2283-D882-3256-A0492FB6C6DA}"/>
              </a:ext>
            </a:extLst>
          </p:cNvPr>
          <p:cNvSpPr txBox="1"/>
          <p:nvPr/>
        </p:nvSpPr>
        <p:spPr>
          <a:xfrm>
            <a:off x="5713016" y="1977183"/>
            <a:ext cx="6238876" cy="923330"/>
          </a:xfrm>
          <a:prstGeom prst="rect">
            <a:avLst/>
          </a:prstGeom>
          <a:noFill/>
        </p:spPr>
        <p:txBody>
          <a:bodyPr wrap="square">
            <a:spAutoFit/>
          </a:bodyPr>
          <a:lstStyle/>
          <a:p>
            <a:r>
              <a:rPr lang="en-US" dirty="0"/>
              <a:t>Launch targeted campaigns to inform students, institutions, and employers about the features and benefits of the placement module to drive adoption and engagement.</a:t>
            </a:r>
            <a:endParaRPr lang="en-IN" dirty="0"/>
          </a:p>
        </p:txBody>
      </p:sp>
      <p:sp>
        <p:nvSpPr>
          <p:cNvPr id="17" name="TextBox 16">
            <a:extLst>
              <a:ext uri="{FF2B5EF4-FFF2-40B4-BE49-F238E27FC236}">
                <a16:creationId xmlns:a16="http://schemas.microsoft.com/office/drawing/2014/main" id="{6E017624-0FC9-A92D-0D9F-3205AEFFCA7F}"/>
              </a:ext>
            </a:extLst>
          </p:cNvPr>
          <p:cNvSpPr txBox="1"/>
          <p:nvPr/>
        </p:nvSpPr>
        <p:spPr>
          <a:xfrm>
            <a:off x="5713016" y="3106441"/>
            <a:ext cx="6096000" cy="923330"/>
          </a:xfrm>
          <a:prstGeom prst="rect">
            <a:avLst/>
          </a:prstGeom>
          <a:noFill/>
        </p:spPr>
        <p:txBody>
          <a:bodyPr wrap="square">
            <a:spAutoFit/>
          </a:bodyPr>
          <a:lstStyle/>
          <a:p>
            <a:r>
              <a:rPr lang="en-US" dirty="0"/>
              <a:t>Implement the placement module in pilot institutions, monitor usage, gather user feedback, and troubleshoot issues to optimize performance.</a:t>
            </a:r>
            <a:endParaRPr lang="en-IN" dirty="0"/>
          </a:p>
        </p:txBody>
      </p:sp>
      <p:sp>
        <p:nvSpPr>
          <p:cNvPr id="19" name="TextBox 18">
            <a:extLst>
              <a:ext uri="{FF2B5EF4-FFF2-40B4-BE49-F238E27FC236}">
                <a16:creationId xmlns:a16="http://schemas.microsoft.com/office/drawing/2014/main" id="{13C0F73C-A0E6-1B01-238A-BF6FBA7CF146}"/>
              </a:ext>
            </a:extLst>
          </p:cNvPr>
          <p:cNvSpPr txBox="1"/>
          <p:nvPr/>
        </p:nvSpPr>
        <p:spPr>
          <a:xfrm>
            <a:off x="5713016" y="4326540"/>
            <a:ext cx="6096000" cy="923330"/>
          </a:xfrm>
          <a:prstGeom prst="rect">
            <a:avLst/>
          </a:prstGeom>
          <a:noFill/>
        </p:spPr>
        <p:txBody>
          <a:bodyPr wrap="square">
            <a:spAutoFit/>
          </a:bodyPr>
          <a:lstStyle/>
          <a:p>
            <a:r>
              <a:rPr lang="en-US" dirty="0"/>
              <a:t>Roll out the placement module to a broader user base, continuously update functionalities based on feedback, and ensure ongoing support and training.</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606</Words>
  <Application>Microsoft Office PowerPoint</Application>
  <PresentationFormat>Widescreen</PresentationFormat>
  <Paragraphs>72</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Display</vt:lpstr>
      <vt:lpstr>Arial</vt:lpstr>
      <vt:lpstr>Calibri</vt:lpstr>
      <vt:lpstr>Open Sans</vt:lpstr>
      <vt:lpstr>Open Sans Bold</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AKASH PANDEY</dc:creator>
  <cp:lastModifiedBy>Akash Pandey</cp:lastModifiedBy>
  <cp:revision>4</cp:revision>
  <dcterms:created xsi:type="dcterms:W3CDTF">2024-11-14T04:18:41Z</dcterms:created>
  <dcterms:modified xsi:type="dcterms:W3CDTF">2025-05-25T14:28:09Z</dcterms:modified>
</cp:coreProperties>
</file>